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8" r:id="rId6"/>
    <p:sldId id="262" r:id="rId7"/>
    <p:sldId id="263" r:id="rId8"/>
    <p:sldId id="269" r:id="rId9"/>
    <p:sldId id="270" r:id="rId10"/>
    <p:sldId id="272" r:id="rId11"/>
    <p:sldId id="271" r:id="rId12"/>
    <p:sldId id="273" r:id="rId13"/>
    <p:sldId id="274" r:id="rId14"/>
    <p:sldId id="275" r:id="rId15"/>
    <p:sldId id="276" r:id="rId16"/>
    <p:sldId id="264" r:id="rId17"/>
    <p:sldId id="277" r:id="rId18"/>
    <p:sldId id="279" r:id="rId19"/>
    <p:sldId id="278" r:id="rId20"/>
    <p:sldId id="280" r:id="rId21"/>
    <p:sldId id="265" r:id="rId22"/>
    <p:sldId id="281" r:id="rId23"/>
    <p:sldId id="282" r:id="rId24"/>
    <p:sldId id="283" r:id="rId25"/>
    <p:sldId id="267" r:id="rId26"/>
    <p:sldId id="284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5D33E-5BC1-4F0C-B182-53C81689FA75}" v="56" dt="2024-09-24T04:35:24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2089-15D8-C475-D9E2-85B2B36C5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CDA0CF-6337-F72F-5A88-BD75A71F8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647B7-44EC-269E-79A0-AF8FD696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C7F9F-CA9F-1D93-A73C-AFD9E6439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4BAA-E3C5-8B15-3D6D-9C4D3A83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12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E1EA-DA15-CACC-D847-770CED5B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9083A-E933-C1C9-A3C6-1AC42F140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5D1B6-F891-68D5-7E61-59D5FF07F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EE63A-5166-0560-FECA-85AEFC12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8E198-31FD-0B43-5AC1-058FBB7B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9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CF732-F10A-8104-3416-A5F543F25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B3426-CDC2-669E-0E0B-83669FC64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4F387-D140-A725-552E-0AA3B01C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6D6B-57C6-DB93-0B05-127F08C1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E7F65-EF99-B030-EF12-FCC1C55C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0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0080-D503-723E-FBA4-FE00CA9E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6429-9F1B-5197-A464-B229F7E45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EBAD5-3E56-2DBF-2B05-17889D55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0C6CD-2678-7660-8146-5F305E41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EAE72-39D8-8B30-94E0-016E538A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5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0174-A4C3-68D5-DFCE-EA573720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41C3C-4D05-9C83-EFAE-01C40250F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C3E62-210B-8790-5F39-DCF341E8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0927F-F2FD-381D-47D9-D352DD5D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CA4BB-78E9-B717-887D-EFCC5780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0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F6-FE31-0DAE-B09A-182CC7EB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B3D0-7B59-B1F3-F571-152038B97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27BEC-A50D-C3CA-620D-2917EB0DB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B060B-EA29-139D-EDA7-5E1CF78F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8037D-4A56-8E76-9CA1-67B192DDE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A2B7D-4903-97E2-A97B-FA259BD5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2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50F1-88E6-92C1-B916-DC8277B6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C5DEE-CCB4-A5AB-DA69-0C4A0CD17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7C59F-2B39-B477-A51A-40F40EF8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B07349-F692-39DC-09B7-A4C9306F2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D9C786-58D8-83AC-E7F4-379F9DF51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42CF6-0F2B-3E5D-7FEB-CE7260A0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632B2-12B4-890E-9A3D-4E31CB44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BE4B3-A9E4-CD10-7B35-F73DB190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1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C012-9E6E-9207-AD0E-D1E65C8F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8E676-B31D-C776-301F-8F293ECE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2806D-1492-2370-005A-9EDF9E55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98812-6682-B798-BA9C-8629A3D4A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4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3F6226-8054-98DD-6E38-671E3C14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9B747-862B-D5B2-20FA-A904DC4C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93239-FC43-E903-27EC-A22C0396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9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9F69-E86A-408B-0D59-31A11A21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B9319-799E-1C1B-DD50-2CCE9C9A3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4858A-642A-0CBE-4E5E-26255D014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60CB7-0EDC-3127-0273-4A82C5A7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7289F-A37C-604E-05A6-B3C16451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7A830-F25A-5039-308D-F0C754CF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0356-4246-6D1F-88DA-55E879025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F0AC6-6A85-70DC-7F79-BEB4498A6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ED81E-F23E-AF18-391A-2A487366F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BDA9D-5D86-104A-BD6B-22B534828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AF1EF-A358-79FF-189D-7D4707E0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A5D0-0C8A-1265-77C9-63BF3F01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4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A6A87-943D-8AE0-4122-3D238D4D1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7895B-A887-3FD7-FD2D-37E09B08E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079F6-DB04-695C-4DD4-39A47791E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8A82EB-B90E-45A9-AC43-369F57D58185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8BCEC-DD04-0844-2FA0-C39CF47419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245FE-7949-EACB-3BF0-03373AFC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E5D74D-B368-4595-B4B4-EE11F8AB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1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716267-B62B-4DAA-3ED3-DC9B04D55662}"/>
              </a:ext>
            </a:extLst>
          </p:cNvPr>
          <p:cNvSpPr/>
          <p:nvPr/>
        </p:nvSpPr>
        <p:spPr>
          <a:xfrm>
            <a:off x="0" y="0"/>
            <a:ext cx="12192000" cy="1079559"/>
          </a:xfrm>
          <a:prstGeom prst="rect">
            <a:avLst/>
          </a:prstGeom>
          <a:solidFill>
            <a:srgbClr val="042B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B176F-91B4-4095-6A6B-519A983C4EF9}"/>
              </a:ext>
            </a:extLst>
          </p:cNvPr>
          <p:cNvSpPr txBox="1"/>
          <p:nvPr/>
        </p:nvSpPr>
        <p:spPr>
          <a:xfrm>
            <a:off x="1503219" y="2356779"/>
            <a:ext cx="91855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latin typeface="Montserrat ExtraBold" panose="00000900000000000000" pitchFamily="2" charset="-93"/>
              </a:rPr>
              <a:t>BÁO CÁO ĐỒ ÁN 2</a:t>
            </a:r>
          </a:p>
          <a:p>
            <a:pPr algn="ctr"/>
            <a:r>
              <a:rPr lang="en-US" sz="3800" b="1" dirty="0">
                <a:latin typeface="Montserrat ExtraBold" panose="00000900000000000000" pitchFamily="2" charset="-93"/>
              </a:rPr>
              <a:t>HỆ THỐNG ĐO NHỊP TIM</a:t>
            </a:r>
            <a:endParaRPr lang="vi-VN" sz="3800" b="1" dirty="0">
              <a:latin typeface="Montserrat ExtraBold" panose="00000900000000000000" pitchFamily="2" charset="-93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1FC04-88B4-85FE-3253-5DE5909241F4}"/>
              </a:ext>
            </a:extLst>
          </p:cNvPr>
          <p:cNvSpPr txBox="1"/>
          <p:nvPr/>
        </p:nvSpPr>
        <p:spPr>
          <a:xfrm>
            <a:off x="3314700" y="4176904"/>
            <a:ext cx="5562600" cy="143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tabLst>
                <a:tab pos="3679825" algn="l"/>
              </a:tabLst>
            </a:pPr>
            <a:r>
              <a:rPr lang="en-US" sz="2400" dirty="0">
                <a:latin typeface="Montserrat SemiBold" pitchFamily="2" charset="-93"/>
              </a:rPr>
              <a:t>GVHD: PGS. TS. Hà Hoàng Kha</a:t>
            </a:r>
          </a:p>
          <a:p>
            <a:pPr>
              <a:lnSpc>
                <a:spcPct val="125000"/>
              </a:lnSpc>
              <a:tabLst>
                <a:tab pos="3679825" algn="l"/>
              </a:tabLst>
            </a:pPr>
            <a:r>
              <a:rPr lang="en-US" sz="2400" dirty="0">
                <a:latin typeface="Montserrat SemiBold" pitchFamily="2" charset="-93"/>
              </a:rPr>
              <a:t>Sinh </a:t>
            </a:r>
            <a:r>
              <a:rPr lang="en-US" sz="2400" dirty="0" err="1">
                <a:latin typeface="Montserrat SemiBold" pitchFamily="2" charset="-93"/>
              </a:rPr>
              <a:t>viên</a:t>
            </a:r>
            <a:r>
              <a:rPr lang="en-US" sz="2400" dirty="0">
                <a:latin typeface="Montserrat SemiBold" pitchFamily="2" charset="-93"/>
              </a:rPr>
              <a:t>: Lê Tuấn Thành</a:t>
            </a:r>
          </a:p>
          <a:p>
            <a:pPr>
              <a:lnSpc>
                <a:spcPct val="125000"/>
              </a:lnSpc>
              <a:tabLst>
                <a:tab pos="3679825" algn="l"/>
              </a:tabLst>
            </a:pPr>
            <a:r>
              <a:rPr lang="en-US" sz="2400" dirty="0">
                <a:latin typeface="Montserrat SemiBold" pitchFamily="2" charset="-93"/>
              </a:rPr>
              <a:t>MSSV: 2012046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237CB24-4D73-95EC-DDB8-7278C57F1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2" y="81514"/>
            <a:ext cx="917068" cy="9165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85823-3481-9520-24E1-ABB4E2DC6CA7}"/>
              </a:ext>
            </a:extLst>
          </p:cNvPr>
          <p:cNvSpPr/>
          <p:nvPr/>
        </p:nvSpPr>
        <p:spPr>
          <a:xfrm>
            <a:off x="0" y="6551271"/>
            <a:ext cx="12192000" cy="306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sz="1400" dirty="0">
              <a:latin typeface="Montserrat Medium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280439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680F5-C7F2-1768-0ECE-3F28AC4687D4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4.2. </a:t>
            </a:r>
            <a:r>
              <a:rPr lang="en-US" sz="2000" dirty="0" err="1">
                <a:latin typeface="Montserrat Black" pitchFamily="2" charset="-93"/>
              </a:rPr>
              <a:t>Khối</a:t>
            </a:r>
            <a:r>
              <a:rPr lang="en-US" sz="2000" dirty="0">
                <a:latin typeface="Montserrat Black" pitchFamily="2" charset="-93"/>
              </a:rPr>
              <a:t> vi </a:t>
            </a:r>
            <a:r>
              <a:rPr lang="en-US" sz="2000" dirty="0" err="1">
                <a:latin typeface="Montserrat Black" pitchFamily="2" charset="-93"/>
              </a:rPr>
              <a:t>điều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khiển</a:t>
            </a:r>
            <a:endParaRPr lang="en-US" sz="2000" dirty="0">
              <a:latin typeface="Montserrat Black" pitchFamily="2" charset="-93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2A033-F28B-D478-CBDE-F9ADEE0E3F79}"/>
              </a:ext>
            </a:extLst>
          </p:cNvPr>
          <p:cNvSpPr txBox="1"/>
          <p:nvPr/>
        </p:nvSpPr>
        <p:spPr>
          <a:xfrm>
            <a:off x="3310461" y="6357199"/>
            <a:ext cx="485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 SemiBold" pitchFamily="2" charset="-93"/>
              </a:rPr>
              <a:t>Sơ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đồ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nguyên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lý</a:t>
            </a:r>
            <a:r>
              <a:rPr lang="en-US" dirty="0">
                <a:latin typeface="Montserrat SemiBold" pitchFamily="2" charset="-93"/>
              </a:rPr>
              <a:t> STM32F103C8T6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121EBD-CCF7-C563-7698-55028306F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61" y="1792341"/>
            <a:ext cx="5012657" cy="44585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382800-EBC3-6367-570C-DD6F08A5A30C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4.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cứng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19818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680F5-C7F2-1768-0ECE-3F28AC4687D4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4.3. </a:t>
            </a:r>
            <a:r>
              <a:rPr lang="en-US" sz="2000" dirty="0" err="1">
                <a:latin typeface="Montserrat Black" pitchFamily="2" charset="-93"/>
              </a:rPr>
              <a:t>Khối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cảm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biến</a:t>
            </a:r>
            <a:endParaRPr lang="en-US" sz="2000" dirty="0">
              <a:latin typeface="Montserrat Black" pitchFamily="2" charset="-93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2A033-F28B-D478-CBDE-F9ADEE0E3F79}"/>
              </a:ext>
            </a:extLst>
          </p:cNvPr>
          <p:cNvSpPr txBox="1"/>
          <p:nvPr/>
        </p:nvSpPr>
        <p:spPr>
          <a:xfrm>
            <a:off x="5497557" y="5789270"/>
            <a:ext cx="56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 SemiBold" pitchFamily="2" charset="-93"/>
              </a:rPr>
              <a:t>Khối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chức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năng</a:t>
            </a:r>
            <a:r>
              <a:rPr lang="en-US" dirty="0">
                <a:latin typeface="Montserrat SemiBold" pitchFamily="2" charset="-93"/>
              </a:rPr>
              <a:t> IC MAX30102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82800-EBC3-6367-570C-DD6F08A5A30C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4.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cứng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D8D60AAC-E515-769A-9AD6-1EB187A7B1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4"/>
          <a:stretch/>
        </p:blipFill>
        <p:spPr bwMode="auto">
          <a:xfrm>
            <a:off x="4321787" y="1950499"/>
            <a:ext cx="7723945" cy="3557737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4B53CA-2F4A-FFB1-22A8-1A97D6FF7550}"/>
              </a:ext>
            </a:extLst>
          </p:cNvPr>
          <p:cNvSpPr txBox="1"/>
          <p:nvPr/>
        </p:nvSpPr>
        <p:spPr>
          <a:xfrm>
            <a:off x="657002" y="1950499"/>
            <a:ext cx="3328254" cy="278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Montserrat SemiBold" pitchFamily="2" charset="-93"/>
              </a:rPr>
              <a:t>Đây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là</a:t>
            </a:r>
            <a:r>
              <a:rPr lang="en-US" dirty="0">
                <a:latin typeface="Montserrat SemiBold" pitchFamily="2" charset="-93"/>
              </a:rPr>
              <a:t> IC </a:t>
            </a:r>
            <a:r>
              <a:rPr lang="en-US" dirty="0" err="1">
                <a:latin typeface="Montserrat SemiBold" pitchFamily="2" charset="-93"/>
              </a:rPr>
              <a:t>có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chức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năng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đo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nhịp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tim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và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độ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bão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hoà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oxi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trong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máu</a:t>
            </a:r>
            <a:endParaRPr lang="en-US" dirty="0">
              <a:latin typeface="Montserrat SemiBold" pitchFamily="2" charset="-93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Montserrat SemiBold" pitchFamily="2" charset="-93"/>
              </a:rPr>
              <a:t>Tích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hợp</a:t>
            </a:r>
            <a:r>
              <a:rPr lang="en-US" dirty="0">
                <a:latin typeface="Montserrat SemiBold" pitchFamily="2" charset="-93"/>
              </a:rPr>
              <a:t> 2 LED </a:t>
            </a:r>
            <a:r>
              <a:rPr lang="en-US" dirty="0" err="1">
                <a:latin typeface="Montserrat SemiBold" pitchFamily="2" charset="-93"/>
              </a:rPr>
              <a:t>đỏ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và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hồng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ngoại</a:t>
            </a:r>
            <a:endParaRPr lang="en-US" dirty="0">
              <a:latin typeface="Montserrat SemiBold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18473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680F5-C7F2-1768-0ECE-3F28AC4687D4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4.3. </a:t>
            </a:r>
            <a:r>
              <a:rPr lang="en-US" sz="2000" dirty="0" err="1">
                <a:latin typeface="Montserrat Black" pitchFamily="2" charset="-93"/>
              </a:rPr>
              <a:t>Khối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cảm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biến</a:t>
            </a:r>
            <a:endParaRPr lang="en-US" sz="2000" dirty="0">
              <a:latin typeface="Montserrat Black" pitchFamily="2" charset="-93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2A033-F28B-D478-CBDE-F9ADEE0E3F79}"/>
              </a:ext>
            </a:extLst>
          </p:cNvPr>
          <p:cNvSpPr txBox="1"/>
          <p:nvPr/>
        </p:nvSpPr>
        <p:spPr>
          <a:xfrm>
            <a:off x="3096819" y="6019179"/>
            <a:ext cx="56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 SemiBold" pitchFamily="2" charset="-93"/>
              </a:rPr>
              <a:t>Cấu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hình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chân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chức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năng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của</a:t>
            </a:r>
            <a:r>
              <a:rPr lang="en-US" dirty="0">
                <a:latin typeface="Montserrat SemiBold" pitchFamily="2" charset="-93"/>
              </a:rPr>
              <a:t> IC MAX30102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82800-EBC3-6367-570C-DD6F08A5A30C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4.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cứng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2" name="Picture 1" descr="A close-up of a device&#10;&#10;Description automatically generated">
            <a:extLst>
              <a:ext uri="{FF2B5EF4-FFF2-40B4-BE49-F238E27FC236}">
                <a16:creationId xmlns:a16="http://schemas.microsoft.com/office/drawing/2014/main" id="{34B891DA-7290-01AE-ACB0-1E8AC60C0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101" y="2126259"/>
            <a:ext cx="9137798" cy="37866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702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680F5-C7F2-1768-0ECE-3F28AC4687D4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4.3. </a:t>
            </a:r>
            <a:r>
              <a:rPr lang="en-US" sz="2000" dirty="0" err="1">
                <a:latin typeface="Montserrat Black" pitchFamily="2" charset="-93"/>
              </a:rPr>
              <a:t>Khối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cảm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biến</a:t>
            </a:r>
            <a:endParaRPr lang="en-US" sz="2000" dirty="0">
              <a:latin typeface="Montserrat Black" pitchFamily="2" charset="-93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2A033-F28B-D478-CBDE-F9ADEE0E3F79}"/>
              </a:ext>
            </a:extLst>
          </p:cNvPr>
          <p:cNvSpPr txBox="1"/>
          <p:nvPr/>
        </p:nvSpPr>
        <p:spPr>
          <a:xfrm>
            <a:off x="3270439" y="6132013"/>
            <a:ext cx="56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 SemiBold" pitchFamily="2" charset="-93"/>
              </a:rPr>
              <a:t>Sơ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đồ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nguyên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lý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khối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cảm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biến</a:t>
            </a:r>
            <a:r>
              <a:rPr lang="en-US" dirty="0">
                <a:latin typeface="Montserrat SemiBold" pitchFamily="2" charset="-93"/>
              </a:rPr>
              <a:t> IC MAX30102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82800-EBC3-6367-570C-DD6F08A5A30C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4.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cứng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5" name="Picture 4" descr="A computer circuit board with many wires&#10;&#10;Description automatically generated with medium confidence">
            <a:extLst>
              <a:ext uri="{FF2B5EF4-FFF2-40B4-BE49-F238E27FC236}">
                <a16:creationId xmlns:a16="http://schemas.microsoft.com/office/drawing/2014/main" id="{29296851-C6B5-4305-93A5-3575F7402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62" y="2028825"/>
            <a:ext cx="7566076" cy="3760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502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680F5-C7F2-1768-0ECE-3F28AC4687D4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4.4. </a:t>
            </a:r>
            <a:r>
              <a:rPr lang="en-US" sz="2000" dirty="0" err="1">
                <a:latin typeface="Montserrat Black" pitchFamily="2" charset="-93"/>
              </a:rPr>
              <a:t>Thiết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kế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bố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trí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linh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kiện</a:t>
            </a:r>
            <a:r>
              <a:rPr lang="en-US" sz="2000" dirty="0">
                <a:latin typeface="Montserrat Black" pitchFamily="2" charset="-93"/>
              </a:rPr>
              <a:t> (layout)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82800-EBC3-6367-570C-DD6F08A5A30C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4.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cứng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12444D-063C-1A92-E527-00115187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130" y="1938714"/>
            <a:ext cx="4063999" cy="334129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83B2E-2A8F-1FE1-1AD4-D24A7E791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71" y="1963103"/>
            <a:ext cx="4063999" cy="3292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51805D-304E-F979-501A-3E88597D711B}"/>
              </a:ext>
            </a:extLst>
          </p:cNvPr>
          <p:cNvSpPr txBox="1"/>
          <p:nvPr/>
        </p:nvSpPr>
        <p:spPr>
          <a:xfrm>
            <a:off x="1601261" y="5604604"/>
            <a:ext cx="347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Montserrat SemiBold" pitchFamily="2" charset="-93"/>
              </a:rPr>
              <a:t>Layout </a:t>
            </a:r>
            <a:r>
              <a:rPr lang="en-US" i="1" dirty="0" err="1">
                <a:latin typeface="Montserrat SemiBold" pitchFamily="2" charset="-93"/>
              </a:rPr>
              <a:t>mặt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trước</a:t>
            </a:r>
            <a:endParaRPr lang="en-US" i="1" dirty="0">
              <a:latin typeface="Montserrat SemiBold" pitchFamily="2" charset="-9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0AB1A-84B0-A48C-3C21-FC08250D4485}"/>
              </a:ext>
            </a:extLst>
          </p:cNvPr>
          <p:cNvSpPr txBox="1"/>
          <p:nvPr/>
        </p:nvSpPr>
        <p:spPr>
          <a:xfrm>
            <a:off x="7119002" y="5604604"/>
            <a:ext cx="347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Montserrat SemiBold" pitchFamily="2" charset="-93"/>
              </a:rPr>
              <a:t>Layout </a:t>
            </a:r>
            <a:r>
              <a:rPr lang="en-US" i="1" dirty="0" err="1">
                <a:latin typeface="Montserrat SemiBold" pitchFamily="2" charset="-93"/>
              </a:rPr>
              <a:t>mặt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dưới</a:t>
            </a:r>
            <a:endParaRPr lang="en-US" i="1" dirty="0">
              <a:latin typeface="Montserrat SemiBold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84870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680F5-C7F2-1768-0ECE-3F28AC4687D4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4.4. </a:t>
            </a:r>
            <a:r>
              <a:rPr lang="en-US" sz="2000" dirty="0" err="1">
                <a:latin typeface="Montserrat Black" pitchFamily="2" charset="-93"/>
              </a:rPr>
              <a:t>Thiết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kế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bố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trí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linh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kiện</a:t>
            </a:r>
            <a:r>
              <a:rPr lang="en-US" sz="2000" dirty="0">
                <a:latin typeface="Montserrat Black" pitchFamily="2" charset="-93"/>
              </a:rPr>
              <a:t> (layout)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82800-EBC3-6367-570C-DD6F08A5A30C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4.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cứng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51805D-304E-F979-501A-3E88597D711B}"/>
              </a:ext>
            </a:extLst>
          </p:cNvPr>
          <p:cNvSpPr txBox="1"/>
          <p:nvPr/>
        </p:nvSpPr>
        <p:spPr>
          <a:xfrm>
            <a:off x="2288128" y="6015033"/>
            <a:ext cx="761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Montserrat SemiBold" pitchFamily="2" charset="-93"/>
              </a:rPr>
              <a:t>Đường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dây</a:t>
            </a:r>
            <a:r>
              <a:rPr lang="en-US" i="1" dirty="0">
                <a:latin typeface="Montserrat SemiBold" pitchFamily="2" charset="-93"/>
              </a:rPr>
              <a:t> vi </a:t>
            </a:r>
            <a:r>
              <a:rPr lang="en-US" i="1" dirty="0" err="1">
                <a:latin typeface="Montserrat SemiBold" pitchFamily="2" charset="-93"/>
              </a:rPr>
              <a:t>sai</a:t>
            </a:r>
            <a:r>
              <a:rPr lang="en-US" i="1" dirty="0">
                <a:latin typeface="Montserrat SemiBold" pitchFamily="2" charset="-93"/>
              </a:rPr>
              <a:t> (differential pair) </a:t>
            </a:r>
            <a:r>
              <a:rPr lang="en-US" i="1" dirty="0" err="1">
                <a:latin typeface="Montserrat SemiBold" pitchFamily="2" charset="-93"/>
              </a:rPr>
              <a:t>cho</a:t>
            </a:r>
            <a:r>
              <a:rPr lang="en-US" i="1" dirty="0">
                <a:latin typeface="Montserrat SemiBold" pitchFamily="2" charset="-93"/>
              </a:rPr>
              <a:t> 2 </a:t>
            </a:r>
            <a:r>
              <a:rPr lang="en-US" i="1" dirty="0" err="1">
                <a:latin typeface="Montserrat SemiBold" pitchFamily="2" charset="-93"/>
              </a:rPr>
              <a:t>đường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dây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tín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hiệu</a:t>
            </a:r>
            <a:endParaRPr lang="en-US" i="1" dirty="0">
              <a:latin typeface="Montserrat SemiBold" pitchFamily="2" charset="-9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AC5D9-72EC-7785-C119-130814E54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148" y="2063837"/>
            <a:ext cx="9117703" cy="3573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5617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5.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mềm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9D0B4C-BBAE-8C63-0CD6-8E9568DA7FC9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2620941" y="2145868"/>
            <a:ext cx="1037435" cy="91017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C174D2-0462-2D48-DFD3-3CDEF7D6EDBA}"/>
              </a:ext>
            </a:extLst>
          </p:cNvPr>
          <p:cNvCxnSpPr>
            <a:cxnSpLocks/>
          </p:cNvCxnSpPr>
          <p:nvPr/>
        </p:nvCxnSpPr>
        <p:spPr>
          <a:xfrm flipV="1">
            <a:off x="2826356" y="3442199"/>
            <a:ext cx="818371" cy="11539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DDE1BC7-8878-54E4-9E20-AC6C5EF34C49}"/>
              </a:ext>
            </a:extLst>
          </p:cNvPr>
          <p:cNvSpPr/>
          <p:nvPr/>
        </p:nvSpPr>
        <p:spPr>
          <a:xfrm>
            <a:off x="338744" y="2664475"/>
            <a:ext cx="2673760" cy="267376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74A5D-B978-8743-D757-9E620CCEA622}"/>
              </a:ext>
            </a:extLst>
          </p:cNvPr>
          <p:cNvSpPr txBox="1"/>
          <p:nvPr/>
        </p:nvSpPr>
        <p:spPr>
          <a:xfrm>
            <a:off x="524891" y="3756807"/>
            <a:ext cx="23014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 ExtraBold" pitchFamily="2" charset="-93"/>
              </a:rPr>
              <a:t>YÊU CẦU</a:t>
            </a:r>
            <a:endParaRPr lang="vi-VN" sz="2400" dirty="0">
              <a:solidFill>
                <a:schemeClr val="bg1"/>
              </a:solidFill>
              <a:latin typeface="Montserrat ExtraBold" pitchFamily="2" charset="-93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2DE95E-E06F-E2D0-DC42-199CFC2A6631}"/>
              </a:ext>
            </a:extLst>
          </p:cNvPr>
          <p:cNvGrpSpPr/>
          <p:nvPr/>
        </p:nvGrpSpPr>
        <p:grpSpPr>
          <a:xfrm>
            <a:off x="3658376" y="1638192"/>
            <a:ext cx="7470288" cy="1015351"/>
            <a:chOff x="3548232" y="1348632"/>
            <a:chExt cx="4930605" cy="10153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0750AA-2E46-9B86-7D75-B686C19A77EE}"/>
                </a:ext>
              </a:extLst>
            </p:cNvPr>
            <p:cNvSpPr/>
            <p:nvPr/>
          </p:nvSpPr>
          <p:spPr>
            <a:xfrm>
              <a:off x="3548232" y="1348632"/>
              <a:ext cx="4930605" cy="1015351"/>
            </a:xfrm>
            <a:prstGeom prst="rect">
              <a:avLst/>
            </a:prstGeom>
            <a:solidFill>
              <a:srgbClr val="035EA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F7842D-0EB4-C3D6-3B1C-8A160C83C788}"/>
                </a:ext>
              </a:extLst>
            </p:cNvPr>
            <p:cNvSpPr txBox="1"/>
            <p:nvPr/>
          </p:nvSpPr>
          <p:spPr>
            <a:xfrm>
              <a:off x="3689257" y="1406621"/>
              <a:ext cx="46212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dirty="0">
                  <a:solidFill>
                    <a:schemeClr val="bg1"/>
                  </a:solidFill>
                  <a:latin typeface="Montserrat Medium" pitchFamily="2" charset="-93"/>
                </a:rPr>
                <a:t>Thực hiện </a:t>
              </a:r>
              <a:r>
                <a:rPr lang="en-US" dirty="0" err="1">
                  <a:solidFill>
                    <a:schemeClr val="bg1"/>
                  </a:solidFill>
                  <a:latin typeface="Montserrat Medium" pitchFamily="2" charset="-93"/>
                </a:rPr>
                <a:t>cấu</a:t>
              </a:r>
              <a:r>
                <a:rPr lang="en-US" dirty="0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Montserrat Medium" pitchFamily="2" charset="-93"/>
                </a:rPr>
                <a:t>hình</a:t>
              </a:r>
              <a:r>
                <a:rPr lang="en-US" dirty="0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vi-VN" dirty="0">
                  <a:solidFill>
                    <a:schemeClr val="bg1"/>
                  </a:solidFill>
                  <a:latin typeface="Montserrat Medium" pitchFamily="2" charset="-93"/>
                </a:rPr>
                <a:t>trên phần mềm STM32CubeIDE bằng ngôn ngữ lập trình C.</a:t>
              </a:r>
              <a:endParaRPr lang="en-US" dirty="0">
                <a:solidFill>
                  <a:schemeClr val="bg1"/>
                </a:solidFill>
                <a:latin typeface="Montserrat Medium" pitchFamily="2" charset="-93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A998C6-D317-EC7F-80F5-80472F1BA3CF}"/>
              </a:ext>
            </a:extLst>
          </p:cNvPr>
          <p:cNvGrpSpPr/>
          <p:nvPr/>
        </p:nvGrpSpPr>
        <p:grpSpPr>
          <a:xfrm>
            <a:off x="3644727" y="3066748"/>
            <a:ext cx="7470288" cy="750901"/>
            <a:chOff x="3534583" y="2523253"/>
            <a:chExt cx="4930605" cy="7509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D9F32E-0DDE-C613-27F6-0107CDFFDA58}"/>
                </a:ext>
              </a:extLst>
            </p:cNvPr>
            <p:cNvSpPr/>
            <p:nvPr/>
          </p:nvSpPr>
          <p:spPr>
            <a:xfrm>
              <a:off x="3534583" y="2523253"/>
              <a:ext cx="4930605" cy="750901"/>
            </a:xfrm>
            <a:prstGeom prst="rect">
              <a:avLst/>
            </a:prstGeom>
            <a:solidFill>
              <a:srgbClr val="035EA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098F41-C4B9-074B-796E-E14CB2B93074}"/>
                </a:ext>
              </a:extLst>
            </p:cNvPr>
            <p:cNvSpPr txBox="1"/>
            <p:nvPr/>
          </p:nvSpPr>
          <p:spPr>
            <a:xfrm>
              <a:off x="3687328" y="2714037"/>
              <a:ext cx="4518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Xây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dựng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lưu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đồ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giải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thuật</a:t>
              </a:r>
              <a:endParaRPr lang="vi-VN">
                <a:solidFill>
                  <a:schemeClr val="bg1"/>
                </a:solidFill>
                <a:latin typeface="Montserrat Medium" pitchFamily="2" charset="-93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CA4D78-EFF1-802F-379C-E51CCF1AA309}"/>
              </a:ext>
            </a:extLst>
          </p:cNvPr>
          <p:cNvGrpSpPr/>
          <p:nvPr/>
        </p:nvGrpSpPr>
        <p:grpSpPr>
          <a:xfrm>
            <a:off x="3658376" y="4230854"/>
            <a:ext cx="7470288" cy="750901"/>
            <a:chOff x="3534583" y="2523253"/>
            <a:chExt cx="4930605" cy="7509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B6B212-B577-2709-DE8F-08817BEE5EF2}"/>
                </a:ext>
              </a:extLst>
            </p:cNvPr>
            <p:cNvSpPr/>
            <p:nvPr/>
          </p:nvSpPr>
          <p:spPr>
            <a:xfrm>
              <a:off x="3534583" y="2523253"/>
              <a:ext cx="4930605" cy="750901"/>
            </a:xfrm>
            <a:prstGeom prst="rect">
              <a:avLst/>
            </a:prstGeom>
            <a:solidFill>
              <a:srgbClr val="035EA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520EB5-54CF-B43E-3AD4-E729C64E9E11}"/>
                </a:ext>
              </a:extLst>
            </p:cNvPr>
            <p:cNvSpPr txBox="1"/>
            <p:nvPr/>
          </p:nvSpPr>
          <p:spPr>
            <a:xfrm>
              <a:off x="3673679" y="2579997"/>
              <a:ext cx="4518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Hoàn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thiện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chương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trình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dựa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trên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lưu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đồ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giải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thuật</a:t>
              </a:r>
              <a:endParaRPr lang="vi-VN">
                <a:solidFill>
                  <a:schemeClr val="bg1"/>
                </a:solidFill>
                <a:latin typeface="Montserrat Medium" pitchFamily="2" charset="-93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0B2580-2B93-3E58-872E-CF3414B89873}"/>
              </a:ext>
            </a:extLst>
          </p:cNvPr>
          <p:cNvGrpSpPr/>
          <p:nvPr/>
        </p:nvGrpSpPr>
        <p:grpSpPr>
          <a:xfrm>
            <a:off x="3658376" y="5394960"/>
            <a:ext cx="7470288" cy="750901"/>
            <a:chOff x="3534583" y="2523253"/>
            <a:chExt cx="4930605" cy="7509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4405D5-BEF7-BB7F-0FEB-DE04D17678DB}"/>
                </a:ext>
              </a:extLst>
            </p:cNvPr>
            <p:cNvSpPr/>
            <p:nvPr/>
          </p:nvSpPr>
          <p:spPr>
            <a:xfrm>
              <a:off x="3534583" y="2523253"/>
              <a:ext cx="4930605" cy="750901"/>
            </a:xfrm>
            <a:prstGeom prst="rect">
              <a:avLst/>
            </a:prstGeom>
            <a:solidFill>
              <a:srgbClr val="035EA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9A3508-BF6F-1FFE-7BAD-CCBF7DCE64BB}"/>
                </a:ext>
              </a:extLst>
            </p:cNvPr>
            <p:cNvSpPr txBox="1"/>
            <p:nvPr/>
          </p:nvSpPr>
          <p:spPr>
            <a:xfrm>
              <a:off x="3673679" y="2622743"/>
              <a:ext cx="4518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Kiểm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chứng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, so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sánh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kết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quả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thuật</a:t>
              </a:r>
              <a:r>
                <a:rPr lang="en-US">
                  <a:solidFill>
                    <a:schemeClr val="bg1"/>
                  </a:solidFill>
                  <a:latin typeface="Montserrat Medium" pitchFamily="2" charset="-93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Montserrat Medium" pitchFamily="2" charset="-93"/>
                </a:rPr>
                <a:t>toán</a:t>
              </a:r>
              <a:endParaRPr lang="vi-VN">
                <a:solidFill>
                  <a:schemeClr val="bg1"/>
                </a:solidFill>
                <a:latin typeface="Montserrat Medium" pitchFamily="2" charset="-93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10B844-08DF-8BA0-31F8-93F7B74E19F6}"/>
              </a:ext>
            </a:extLst>
          </p:cNvPr>
          <p:cNvCxnSpPr>
            <a:cxnSpLocks/>
          </p:cNvCxnSpPr>
          <p:nvPr/>
        </p:nvCxnSpPr>
        <p:spPr>
          <a:xfrm>
            <a:off x="2929544" y="4399282"/>
            <a:ext cx="728832" cy="20702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C0ECDA-FE50-2977-9A62-AD62F981ABB5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2620941" y="4946672"/>
            <a:ext cx="1037435" cy="8237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07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5.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mềm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9CF0C447-2447-93AB-D67B-775CCF402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2" y="1868552"/>
            <a:ext cx="10875521" cy="3652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5AB05E-1373-012B-CC8B-4ABE63BBFF94}"/>
              </a:ext>
            </a:extLst>
          </p:cNvPr>
          <p:cNvSpPr txBox="1"/>
          <p:nvPr/>
        </p:nvSpPr>
        <p:spPr>
          <a:xfrm>
            <a:off x="2286891" y="5951878"/>
            <a:ext cx="761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Montserrat SemiBold" pitchFamily="2" charset="-93"/>
              </a:rPr>
              <a:t>Sơ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đồ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giải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thuật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chính</a:t>
            </a:r>
            <a:endParaRPr lang="en-US" i="1" dirty="0">
              <a:latin typeface="Montserrat SemiBold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847129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5.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mềm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D7DE94-061A-8EE3-F818-163272D01248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5.1. </a:t>
            </a:r>
            <a:r>
              <a:rPr lang="en-US" sz="2000" dirty="0" err="1">
                <a:latin typeface="Montserrat Black" pitchFamily="2" charset="-93"/>
              </a:rPr>
              <a:t>Giải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thuật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trên</a:t>
            </a:r>
            <a:r>
              <a:rPr lang="en-US" sz="2000" dirty="0">
                <a:latin typeface="Montserrat Black" pitchFamily="2" charset="-93"/>
              </a:rPr>
              <a:t> STM32F103C8T6</a:t>
            </a:r>
          </a:p>
        </p:txBody>
      </p:sp>
      <p:pic>
        <p:nvPicPr>
          <p:cNvPr id="24" name="Picture 23" descr="A computer chip with many different colored parts&#10;&#10;Description automatically generated">
            <a:extLst>
              <a:ext uri="{FF2B5EF4-FFF2-40B4-BE49-F238E27FC236}">
                <a16:creationId xmlns:a16="http://schemas.microsoft.com/office/drawing/2014/main" id="{912A602F-8121-1B13-7329-04298E21D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1" t="4024"/>
          <a:stretch/>
        </p:blipFill>
        <p:spPr bwMode="auto">
          <a:xfrm>
            <a:off x="3846295" y="1792342"/>
            <a:ext cx="4499409" cy="437944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2557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5.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mềm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774A5D-B978-8743-D757-9E620CCEA622}"/>
              </a:ext>
            </a:extLst>
          </p:cNvPr>
          <p:cNvSpPr txBox="1"/>
          <p:nvPr/>
        </p:nvSpPr>
        <p:spPr>
          <a:xfrm>
            <a:off x="524891" y="3756807"/>
            <a:ext cx="23014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 ExtraBold" pitchFamily="2" charset="-93"/>
              </a:rPr>
              <a:t>YÊU CẦU</a:t>
            </a:r>
            <a:endParaRPr lang="vi-VN" sz="2400" dirty="0">
              <a:solidFill>
                <a:schemeClr val="bg1"/>
              </a:solidFill>
              <a:latin typeface="Montserrat ExtraBold" pitchFamily="2" charset="-93"/>
            </a:endParaRPr>
          </a:p>
        </p:txBody>
      </p:sp>
      <p:pic>
        <p:nvPicPr>
          <p:cNvPr id="2" name="Picture 1" descr="A diagram of a system&#10;&#10;Description automatically generated">
            <a:extLst>
              <a:ext uri="{FF2B5EF4-FFF2-40B4-BE49-F238E27FC236}">
                <a16:creationId xmlns:a16="http://schemas.microsoft.com/office/drawing/2014/main" id="{EFB5CF9A-6E40-9054-DEB2-7B47CBCDE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74" y="1792342"/>
            <a:ext cx="5303451" cy="48381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42D850-0CA7-629E-882D-0ECB9BE5F020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5.1. </a:t>
            </a:r>
            <a:r>
              <a:rPr lang="en-US" sz="2000" dirty="0" err="1">
                <a:latin typeface="Montserrat Black" pitchFamily="2" charset="-93"/>
              </a:rPr>
              <a:t>Giải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thuật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trên</a:t>
            </a:r>
            <a:r>
              <a:rPr lang="en-US" sz="2000" dirty="0">
                <a:latin typeface="Montserrat Black" pitchFamily="2" charset="-93"/>
              </a:rPr>
              <a:t> STM32F103C8T6</a:t>
            </a:r>
          </a:p>
        </p:txBody>
      </p:sp>
    </p:spTree>
    <p:extLst>
      <p:ext uri="{BB962C8B-B14F-4D97-AF65-F5344CB8AC3E}">
        <p14:creationId xmlns:p14="http://schemas.microsoft.com/office/powerpoint/2010/main" val="3519201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NỘI DUNG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16FF7-A1A1-546E-E0DB-81953E42E8CD}"/>
              </a:ext>
            </a:extLst>
          </p:cNvPr>
          <p:cNvSpPr txBox="1"/>
          <p:nvPr/>
        </p:nvSpPr>
        <p:spPr>
          <a:xfrm>
            <a:off x="657002" y="1174995"/>
            <a:ext cx="10471662" cy="431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dirty="0" err="1">
                <a:latin typeface="Montserrat SemiBold" pitchFamily="2" charset="-93"/>
              </a:rPr>
              <a:t>Giới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thiệu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tổng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quan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đề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tài</a:t>
            </a:r>
            <a:endParaRPr lang="en-US" sz="2000" dirty="0">
              <a:latin typeface="Montserrat SemiBold" pitchFamily="2" charset="-93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dirty="0" err="1">
                <a:latin typeface="Montserrat SemiBold" pitchFamily="2" charset="-93"/>
              </a:rPr>
              <a:t>Nhiệm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vụ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đề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tài</a:t>
            </a:r>
            <a:endParaRPr lang="en-US" sz="2000" dirty="0">
              <a:latin typeface="Montserrat SemiBold" pitchFamily="2" charset="-93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dirty="0" err="1">
                <a:latin typeface="Montserrat SemiBold" pitchFamily="2" charset="-93"/>
              </a:rPr>
              <a:t>Đặc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tả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hệ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thống</a:t>
            </a:r>
            <a:endParaRPr lang="en-US" sz="2000" dirty="0">
              <a:latin typeface="Montserrat SemiBold" pitchFamily="2" charset="-93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dirty="0" err="1">
                <a:latin typeface="Montserrat SemiBold" pitchFamily="2" charset="-93"/>
              </a:rPr>
              <a:t>Thiết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kế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phần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cứng</a:t>
            </a:r>
            <a:endParaRPr lang="en-US" sz="2000" dirty="0">
              <a:latin typeface="Montserrat SemiBold" pitchFamily="2" charset="-93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dirty="0" err="1">
                <a:latin typeface="Montserrat SemiBold" pitchFamily="2" charset="-93"/>
              </a:rPr>
              <a:t>Phát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triển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phần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mềm</a:t>
            </a:r>
            <a:endParaRPr lang="en-US" sz="2000" dirty="0">
              <a:latin typeface="Montserrat SemiBold" pitchFamily="2" charset="-93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dirty="0" err="1">
                <a:latin typeface="Montserrat SemiBold" pitchFamily="2" charset="-93"/>
              </a:rPr>
              <a:t>Kết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quả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thực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hiện</a:t>
            </a:r>
            <a:endParaRPr lang="en-US" sz="2000" dirty="0">
              <a:latin typeface="Montserrat SemiBold" pitchFamily="2" charset="-93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dirty="0" err="1">
                <a:latin typeface="Montserrat SemiBold" pitchFamily="2" charset="-93"/>
              </a:rPr>
              <a:t>Kết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luận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và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hướng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phát</a:t>
            </a:r>
            <a:r>
              <a:rPr lang="en-US" sz="2000" dirty="0">
                <a:latin typeface="Montserrat SemiBold" pitchFamily="2" charset="-93"/>
              </a:rPr>
              <a:t> </a:t>
            </a:r>
            <a:r>
              <a:rPr lang="en-US" sz="2000" dirty="0" err="1">
                <a:latin typeface="Montserrat SemiBold" pitchFamily="2" charset="-93"/>
              </a:rPr>
              <a:t>triển</a:t>
            </a:r>
            <a:endParaRPr lang="vi-VN" sz="2000" dirty="0">
              <a:latin typeface="Montserrat SemiBold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3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5.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mềm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774A5D-B978-8743-D757-9E620CCEA622}"/>
              </a:ext>
            </a:extLst>
          </p:cNvPr>
          <p:cNvSpPr txBox="1"/>
          <p:nvPr/>
        </p:nvSpPr>
        <p:spPr>
          <a:xfrm>
            <a:off x="524891" y="3756807"/>
            <a:ext cx="23014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 ExtraBold" pitchFamily="2" charset="-93"/>
              </a:rPr>
              <a:t>YÊU CẦU</a:t>
            </a:r>
            <a:endParaRPr lang="vi-VN" sz="2400" dirty="0">
              <a:solidFill>
                <a:schemeClr val="bg1"/>
              </a:solidFill>
              <a:latin typeface="Montserrat ExtraBold" pitchFamily="2" charset="-93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42D850-0CA7-629E-882D-0ECB9BE5F020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5.1. </a:t>
            </a:r>
            <a:r>
              <a:rPr lang="en-US" sz="2000" dirty="0" err="1">
                <a:latin typeface="Montserrat Black" pitchFamily="2" charset="-93"/>
              </a:rPr>
              <a:t>Giải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thuật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trên</a:t>
            </a:r>
            <a:r>
              <a:rPr lang="en-US" sz="2000" dirty="0">
                <a:latin typeface="Montserrat Black" pitchFamily="2" charset="-93"/>
              </a:rPr>
              <a:t> ESP8266</a:t>
            </a:r>
          </a:p>
        </p:txBody>
      </p:sp>
      <p:pic>
        <p:nvPicPr>
          <p:cNvPr id="3" name="Picture 2" descr="A diagram of a server&#10;&#10;Description automatically generated">
            <a:extLst>
              <a:ext uri="{FF2B5EF4-FFF2-40B4-BE49-F238E27FC236}">
                <a16:creationId xmlns:a16="http://schemas.microsoft.com/office/drawing/2014/main" id="{6B803D21-5970-43B4-FF9D-C02A67F00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66" y="1716146"/>
            <a:ext cx="5071467" cy="48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7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6.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quả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thực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hiện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DA9139-8A69-AF98-2A12-C2994AE12A6F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6.1. </a:t>
            </a:r>
            <a:r>
              <a:rPr lang="en-US" sz="2000" dirty="0" err="1">
                <a:latin typeface="Montserrat Black" pitchFamily="2" charset="-93"/>
              </a:rPr>
              <a:t>Kết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quả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phần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cứng</a:t>
            </a:r>
            <a:endParaRPr lang="en-US" sz="2000" dirty="0">
              <a:latin typeface="Montserrat Black" pitchFamily="2" charset="-93"/>
            </a:endParaRPr>
          </a:p>
        </p:txBody>
      </p:sp>
      <p:pic>
        <p:nvPicPr>
          <p:cNvPr id="3" name="Picture 2" descr="A blue circuit board with white and gold components&#10;&#10;Description automatically generated">
            <a:extLst>
              <a:ext uri="{FF2B5EF4-FFF2-40B4-BE49-F238E27FC236}">
                <a16:creationId xmlns:a16="http://schemas.microsoft.com/office/drawing/2014/main" id="{D490B5F4-C201-2BED-3218-051D2E7C2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60" y="1885950"/>
            <a:ext cx="4235038" cy="3476216"/>
          </a:xfrm>
          <a:prstGeom prst="rect">
            <a:avLst/>
          </a:prstGeom>
        </p:spPr>
      </p:pic>
      <p:pic>
        <p:nvPicPr>
          <p:cNvPr id="6" name="Picture 5" descr="A blue circuit board with wires&#10;&#10;Description automatically generated">
            <a:extLst>
              <a:ext uri="{FF2B5EF4-FFF2-40B4-BE49-F238E27FC236}">
                <a16:creationId xmlns:a16="http://schemas.microsoft.com/office/drawing/2014/main" id="{9AD7A9E0-527D-DFC5-C581-D81931DD31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" r="7368"/>
          <a:stretch/>
        </p:blipFill>
        <p:spPr bwMode="auto">
          <a:xfrm>
            <a:off x="7159914" y="1648120"/>
            <a:ext cx="3462365" cy="39518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39D1C-C130-5B35-F9DC-1B471CEDADF4}"/>
              </a:ext>
            </a:extLst>
          </p:cNvPr>
          <p:cNvSpPr txBox="1"/>
          <p:nvPr/>
        </p:nvSpPr>
        <p:spPr>
          <a:xfrm>
            <a:off x="1258982" y="5604604"/>
            <a:ext cx="42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Montserrat SemiBold" pitchFamily="2" charset="-93"/>
              </a:rPr>
              <a:t>Mạch</a:t>
            </a:r>
            <a:r>
              <a:rPr lang="en-US" i="1" dirty="0">
                <a:latin typeface="Montserrat SemiBold" pitchFamily="2" charset="-93"/>
              </a:rPr>
              <a:t> PCB </a:t>
            </a:r>
            <a:r>
              <a:rPr lang="en-US" i="1" dirty="0" err="1">
                <a:latin typeface="Montserrat SemiBold" pitchFamily="2" charset="-93"/>
              </a:rPr>
              <a:t>trước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khi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hàn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linh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kiện</a:t>
            </a:r>
            <a:endParaRPr lang="en-US" i="1" dirty="0">
              <a:latin typeface="Montserrat SemiBold" pitchFamily="2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5520F-CE75-B75C-3AD1-598EF924D161}"/>
              </a:ext>
            </a:extLst>
          </p:cNvPr>
          <p:cNvSpPr txBox="1"/>
          <p:nvPr/>
        </p:nvSpPr>
        <p:spPr>
          <a:xfrm>
            <a:off x="6893627" y="5689890"/>
            <a:ext cx="42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Montserrat SemiBold" pitchFamily="2" charset="-93"/>
              </a:rPr>
              <a:t>Mạch</a:t>
            </a:r>
            <a:r>
              <a:rPr lang="en-US" i="1" dirty="0">
                <a:latin typeface="Montserrat SemiBold" pitchFamily="2" charset="-93"/>
              </a:rPr>
              <a:t> PCB </a:t>
            </a:r>
            <a:r>
              <a:rPr lang="en-US" i="1" dirty="0" err="1">
                <a:latin typeface="Montserrat SemiBold" pitchFamily="2" charset="-93"/>
              </a:rPr>
              <a:t>sau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khi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hoàn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thiện</a:t>
            </a:r>
            <a:endParaRPr lang="en-US" i="1" dirty="0">
              <a:latin typeface="Montserrat SemiBold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98241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6.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quả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thực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hiện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DA9139-8A69-AF98-2A12-C2994AE12A6F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6.2. </a:t>
            </a:r>
            <a:r>
              <a:rPr lang="en-US" sz="2000" dirty="0" err="1">
                <a:latin typeface="Montserrat Black" pitchFamily="2" charset="-93"/>
              </a:rPr>
              <a:t>Kết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quả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phần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mềm</a:t>
            </a:r>
            <a:endParaRPr lang="en-US" sz="2000" dirty="0">
              <a:latin typeface="Montserrat Black" pitchFamily="2" charset="-9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39D1C-C130-5B35-F9DC-1B471CEDADF4}"/>
              </a:ext>
            </a:extLst>
          </p:cNvPr>
          <p:cNvSpPr txBox="1"/>
          <p:nvPr/>
        </p:nvSpPr>
        <p:spPr>
          <a:xfrm>
            <a:off x="1038113" y="5599996"/>
            <a:ext cx="467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Montserrat SemiBold" pitchFamily="2" charset="-93"/>
              </a:rPr>
              <a:t>Tín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hiệu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số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thu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được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khi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chưa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đặt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tay</a:t>
            </a:r>
            <a:endParaRPr lang="en-US" i="1" dirty="0">
              <a:latin typeface="Montserrat SemiBold" pitchFamily="2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5520F-CE75-B75C-3AD1-598EF924D161}"/>
              </a:ext>
            </a:extLst>
          </p:cNvPr>
          <p:cNvSpPr txBox="1"/>
          <p:nvPr/>
        </p:nvSpPr>
        <p:spPr>
          <a:xfrm>
            <a:off x="6893627" y="5689890"/>
            <a:ext cx="42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Montserrat SemiBold" pitchFamily="2" charset="-93"/>
              </a:rPr>
              <a:t>Tín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hiệu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số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thu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được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khi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đặt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tay</a:t>
            </a:r>
            <a:endParaRPr lang="en-US" i="1" dirty="0">
              <a:latin typeface="Montserrat SemiBold" pitchFamily="2" charset="-93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321C8-D7E5-D26B-55E0-69879115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4"/>
          <a:stretch/>
        </p:blipFill>
        <p:spPr bwMode="auto">
          <a:xfrm>
            <a:off x="817244" y="1823402"/>
            <a:ext cx="5179411" cy="355631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DA56840-1872-25E8-B339-ACF029A1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389" y="1799354"/>
            <a:ext cx="5304930" cy="36168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535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6.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quả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thực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hiện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DA9139-8A69-AF98-2A12-C2994AE12A6F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6.2. </a:t>
            </a:r>
            <a:r>
              <a:rPr lang="en-US" sz="2000" dirty="0" err="1">
                <a:latin typeface="Montserrat Black" pitchFamily="2" charset="-93"/>
              </a:rPr>
              <a:t>Kết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quả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phần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mềm</a:t>
            </a:r>
            <a:endParaRPr lang="en-US" sz="2000" dirty="0">
              <a:latin typeface="Montserrat Black" pitchFamily="2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5520F-CE75-B75C-3AD1-598EF924D161}"/>
              </a:ext>
            </a:extLst>
          </p:cNvPr>
          <p:cNvSpPr txBox="1"/>
          <p:nvPr/>
        </p:nvSpPr>
        <p:spPr>
          <a:xfrm>
            <a:off x="6893627" y="5892376"/>
            <a:ext cx="42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Montserrat SemiBold" pitchFamily="2" charset="-93"/>
              </a:rPr>
              <a:t>Giá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trị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nồng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độ</a:t>
            </a:r>
            <a:r>
              <a:rPr lang="en-US" i="1" dirty="0">
                <a:latin typeface="Montserrat SemiBold" pitchFamily="2" charset="-93"/>
              </a:rPr>
              <a:t> SpO2 </a:t>
            </a:r>
            <a:r>
              <a:rPr lang="en-US" i="1" dirty="0" err="1">
                <a:latin typeface="Montserrat SemiBold" pitchFamily="2" charset="-93"/>
              </a:rPr>
              <a:t>thu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được</a:t>
            </a:r>
            <a:endParaRPr lang="en-US" i="1" dirty="0">
              <a:latin typeface="Montserrat SemiBold" pitchFamily="2" charset="-93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C79492-5D94-06E3-7B77-BD9BE2763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63" y="2041815"/>
            <a:ext cx="6007918" cy="4176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8732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6.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quả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thực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hiện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DA9139-8A69-AF98-2A12-C2994AE12A6F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6.2. </a:t>
            </a:r>
            <a:r>
              <a:rPr lang="en-US" sz="2000" dirty="0" err="1">
                <a:latin typeface="Montserrat Black" pitchFamily="2" charset="-93"/>
              </a:rPr>
              <a:t>Kết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quả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phần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mềm</a:t>
            </a:r>
            <a:endParaRPr lang="en-US" sz="2000" dirty="0">
              <a:latin typeface="Montserrat Black" pitchFamily="2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5520F-CE75-B75C-3AD1-598EF924D161}"/>
              </a:ext>
            </a:extLst>
          </p:cNvPr>
          <p:cNvSpPr txBox="1"/>
          <p:nvPr/>
        </p:nvSpPr>
        <p:spPr>
          <a:xfrm>
            <a:off x="1068936" y="6050613"/>
            <a:ext cx="423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Montserrat SemiBold" pitchFamily="2" charset="-93"/>
              </a:rPr>
              <a:t>Giá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trị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hiển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thị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trên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mạch</a:t>
            </a:r>
            <a:endParaRPr lang="en-US" i="1" dirty="0">
              <a:latin typeface="Montserrat SemiBold" pitchFamily="2" charset="-93"/>
            </a:endParaRPr>
          </a:p>
        </p:txBody>
      </p:sp>
      <p:pic>
        <p:nvPicPr>
          <p:cNvPr id="7" name="Picture 6" descr="A blue circuit board with wires&#10;&#10;Description automatically generated">
            <a:extLst>
              <a:ext uri="{FF2B5EF4-FFF2-40B4-BE49-F238E27FC236}">
                <a16:creationId xmlns:a16="http://schemas.microsoft.com/office/drawing/2014/main" id="{19566D2C-00B0-5F2F-E51C-BA009A871D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350"/>
          <a:stretch/>
        </p:blipFill>
        <p:spPr>
          <a:xfrm>
            <a:off x="657002" y="1792342"/>
            <a:ext cx="5058907" cy="397878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0E5FE5B-9DDF-9394-3956-802B7C7891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8462"/>
          <a:stretch/>
        </p:blipFill>
        <p:spPr>
          <a:xfrm>
            <a:off x="6350521" y="1792342"/>
            <a:ext cx="5184477" cy="3978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C3A62E-B203-7926-FFFE-F4C273A227BC}"/>
              </a:ext>
            </a:extLst>
          </p:cNvPr>
          <p:cNvSpPr txBox="1"/>
          <p:nvPr/>
        </p:nvSpPr>
        <p:spPr>
          <a:xfrm>
            <a:off x="6795900" y="6050613"/>
            <a:ext cx="494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Montserrat SemiBold" pitchFamily="2" charset="-93"/>
              </a:rPr>
              <a:t>Giá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trị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hiển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thị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trên</a:t>
            </a:r>
            <a:r>
              <a:rPr lang="en-US" i="1" dirty="0">
                <a:latin typeface="Montserrat SemiBold" pitchFamily="2" charset="-93"/>
              </a:rPr>
              <a:t> </a:t>
            </a:r>
            <a:r>
              <a:rPr lang="en-US" i="1" dirty="0" err="1">
                <a:latin typeface="Montserrat SemiBold" pitchFamily="2" charset="-93"/>
              </a:rPr>
              <a:t>Thingsboard</a:t>
            </a:r>
            <a:r>
              <a:rPr lang="en-US" i="1" dirty="0">
                <a:latin typeface="Montserrat SemiBold" pitchFamily="2" charset="-93"/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168603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6.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luận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và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hướng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phát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triển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0732-388F-CE34-3337-8C073AB3373D}"/>
              </a:ext>
            </a:extLst>
          </p:cNvPr>
          <p:cNvSpPr txBox="1"/>
          <p:nvPr/>
        </p:nvSpPr>
        <p:spPr>
          <a:xfrm>
            <a:off x="657002" y="1174995"/>
            <a:ext cx="10471662" cy="487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75000"/>
              </a:lnSpc>
            </a:pPr>
            <a:r>
              <a:rPr lang="vi-VN" dirty="0">
                <a:latin typeface="Montserrat SemiBold" pitchFamily="2" charset="-93"/>
              </a:rPr>
              <a:t>Nhìn chung, đề tài đã hoàn thành </a:t>
            </a:r>
            <a:r>
              <a:rPr lang="en-US" dirty="0" err="1">
                <a:latin typeface="Montserrat SemiBold" pitchFamily="2" charset="-93"/>
              </a:rPr>
              <a:t>đa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phần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vi-VN" dirty="0">
                <a:latin typeface="Montserrat SemiBold" pitchFamily="2" charset="-93"/>
              </a:rPr>
              <a:t>các nhiệm vụ đã được đề ra trước đó</a:t>
            </a:r>
            <a:r>
              <a:rPr lang="en-US" dirty="0">
                <a:latin typeface="Montserrat SemiBold" pitchFamily="2" charset="-93"/>
              </a:rPr>
              <a:t> bao </a:t>
            </a:r>
            <a:r>
              <a:rPr lang="en-US" dirty="0" err="1">
                <a:latin typeface="Montserrat SemiBold" pitchFamily="2" charset="-93"/>
              </a:rPr>
              <a:t>gồm</a:t>
            </a:r>
            <a:r>
              <a:rPr lang="en-US" dirty="0">
                <a:latin typeface="Montserrat SemiBold" pitchFamily="2" charset="-93"/>
              </a:rPr>
              <a:t>:</a:t>
            </a:r>
          </a:p>
          <a:p>
            <a:pPr marL="285750" indent="-285750" algn="just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Montserrat SemiBold" pitchFamily="2" charset="-93"/>
              </a:rPr>
              <a:t>Tìm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hiểu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về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nguyên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lý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và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các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linh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kiện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sử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dụng</a:t>
            </a:r>
            <a:endParaRPr lang="en-US" dirty="0">
              <a:latin typeface="Montserrat SemiBold" pitchFamily="2" charset="-93"/>
            </a:endParaRPr>
          </a:p>
          <a:p>
            <a:pPr marL="285750" indent="-285750" algn="just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Montserrat SemiBold" pitchFamily="2" charset="-93"/>
              </a:rPr>
              <a:t>Thiết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kế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mạch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nguyên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lý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và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mạch</a:t>
            </a:r>
            <a:r>
              <a:rPr lang="en-US" dirty="0">
                <a:latin typeface="Montserrat SemiBold" pitchFamily="2" charset="-93"/>
              </a:rPr>
              <a:t> in PCB</a:t>
            </a:r>
          </a:p>
          <a:p>
            <a:pPr marL="285750" indent="-285750" algn="just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Montserrat SemiBold" pitchFamily="2" charset="-93"/>
              </a:rPr>
              <a:t>Lập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trình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phần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mềm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tính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toán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và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hiển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thị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nồng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độ</a:t>
            </a:r>
            <a:r>
              <a:rPr lang="en-US" dirty="0">
                <a:latin typeface="Montserrat SemiBold" pitchFamily="2" charset="-93"/>
              </a:rPr>
              <a:t> SpO2</a:t>
            </a:r>
          </a:p>
          <a:p>
            <a:pPr marL="285750" indent="-285750" algn="just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Montserrat SemiBold" pitchFamily="2" charset="-93"/>
              </a:rPr>
              <a:t>Truyền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dữ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liệu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lên</a:t>
            </a:r>
            <a:r>
              <a:rPr lang="en-US" dirty="0">
                <a:latin typeface="Montserrat SemiBold" pitchFamily="2" charset="-93"/>
              </a:rPr>
              <a:t> server</a:t>
            </a:r>
          </a:p>
          <a:p>
            <a:pPr algn="just">
              <a:lnSpc>
                <a:spcPct val="175000"/>
              </a:lnSpc>
            </a:pPr>
            <a:r>
              <a:rPr lang="en-US" dirty="0" err="1">
                <a:latin typeface="Montserrat SemiBold" pitchFamily="2" charset="-93"/>
              </a:rPr>
              <a:t>Tuy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nhiên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vẫn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còn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một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số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hạn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chế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như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sau</a:t>
            </a:r>
            <a:r>
              <a:rPr lang="en-US" dirty="0">
                <a:latin typeface="Montserrat SemiBold" pitchFamily="2" charset="-93"/>
              </a:rPr>
              <a:t>:</a:t>
            </a:r>
          </a:p>
          <a:p>
            <a:pPr marL="285750" indent="-285750" algn="just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Montserrat SemiBold" pitchFamily="2" charset="-93"/>
              </a:rPr>
              <a:t>Các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mối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hàn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chưa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được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đẹp</a:t>
            </a:r>
            <a:r>
              <a:rPr lang="en-US" dirty="0">
                <a:latin typeface="Montserrat SemiBold" pitchFamily="2" charset="-93"/>
              </a:rPr>
              <a:t>, </a:t>
            </a:r>
            <a:r>
              <a:rPr lang="en-US" dirty="0" err="1">
                <a:latin typeface="Montserrat SemiBold" pitchFamily="2" charset="-93"/>
              </a:rPr>
              <a:t>mối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hàn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cổng</a:t>
            </a:r>
            <a:r>
              <a:rPr lang="en-US" dirty="0">
                <a:latin typeface="Montserrat SemiBold" pitchFamily="2" charset="-93"/>
              </a:rPr>
              <a:t> USB </a:t>
            </a:r>
            <a:r>
              <a:rPr lang="en-US" dirty="0" err="1">
                <a:latin typeface="Montserrat SemiBold" pitchFamily="2" charset="-93"/>
              </a:rPr>
              <a:t>và</a:t>
            </a:r>
            <a:r>
              <a:rPr lang="en-US" dirty="0">
                <a:latin typeface="Montserrat SemiBold" pitchFamily="2" charset="-93"/>
              </a:rPr>
              <a:t> MAX30102 </a:t>
            </a:r>
            <a:r>
              <a:rPr lang="en-US" dirty="0" err="1">
                <a:latin typeface="Montserrat SemiBold" pitchFamily="2" charset="-93"/>
              </a:rPr>
              <a:t>bị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hư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nên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phải</a:t>
            </a:r>
            <a:r>
              <a:rPr lang="en-US" dirty="0">
                <a:latin typeface="Montserrat SemiBold" pitchFamily="2" charset="-93"/>
              </a:rPr>
              <a:t> dung module </a:t>
            </a:r>
            <a:r>
              <a:rPr lang="en-US" dirty="0" err="1">
                <a:latin typeface="Montserrat SemiBold" pitchFamily="2" charset="-93"/>
              </a:rPr>
              <a:t>thay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thế</a:t>
            </a:r>
            <a:endParaRPr lang="en-US" dirty="0">
              <a:latin typeface="Montserrat SemiBold" pitchFamily="2" charset="-93"/>
            </a:endParaRPr>
          </a:p>
          <a:p>
            <a:pPr marL="285750" indent="-285750" algn="just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Montserrat SemiBold" pitchFamily="2" charset="-93"/>
              </a:rPr>
              <a:t>Chưa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lập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trình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xử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lý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được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dữ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liệu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nhịp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tim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bằng</a:t>
            </a:r>
            <a:r>
              <a:rPr lang="en-US" dirty="0">
                <a:latin typeface="Montserrat SemiBold" pitchFamily="2" charset="-93"/>
              </a:rPr>
              <a:t> STM32F103C8T6</a:t>
            </a:r>
          </a:p>
        </p:txBody>
      </p:sp>
    </p:spTree>
    <p:extLst>
      <p:ext uri="{BB962C8B-B14F-4D97-AF65-F5344CB8AC3E}">
        <p14:creationId xmlns:p14="http://schemas.microsoft.com/office/powerpoint/2010/main" val="81625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6.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luận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và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hướng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phát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triển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0732-388F-CE34-3337-8C073AB3373D}"/>
              </a:ext>
            </a:extLst>
          </p:cNvPr>
          <p:cNvSpPr txBox="1"/>
          <p:nvPr/>
        </p:nvSpPr>
        <p:spPr>
          <a:xfrm>
            <a:off x="657002" y="1464555"/>
            <a:ext cx="10471662" cy="278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err="1">
                <a:latin typeface="Montserrat Black" pitchFamily="2" charset="-93"/>
              </a:rPr>
              <a:t>Hướng</a:t>
            </a:r>
            <a:r>
              <a:rPr lang="en-US" dirty="0">
                <a:latin typeface="Montserrat Black" pitchFamily="2" charset="-93"/>
              </a:rPr>
              <a:t> </a:t>
            </a:r>
            <a:r>
              <a:rPr lang="en-US" dirty="0" err="1">
                <a:latin typeface="Montserrat Black" pitchFamily="2" charset="-93"/>
              </a:rPr>
              <a:t>phát</a:t>
            </a:r>
            <a:r>
              <a:rPr lang="en-US" dirty="0">
                <a:latin typeface="Montserrat Black" pitchFamily="2" charset="-93"/>
              </a:rPr>
              <a:t> </a:t>
            </a:r>
            <a:r>
              <a:rPr lang="en-US" dirty="0" err="1">
                <a:latin typeface="Montserrat Black" pitchFamily="2" charset="-93"/>
              </a:rPr>
              <a:t>triển</a:t>
            </a:r>
            <a:r>
              <a:rPr lang="en-US" dirty="0">
                <a:latin typeface="Montserrat Black" pitchFamily="2" charset="-93"/>
              </a:rPr>
              <a:t>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Montserrat SemiBold" pitchFamily="2" charset="-93"/>
              </a:rPr>
              <a:t>Sử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dụng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phương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pháp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đo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điện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tim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thay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vì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quang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học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để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dữ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liệu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đo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được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nhận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được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chính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xác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hơn</a:t>
            </a:r>
            <a:r>
              <a:rPr lang="en-US" dirty="0">
                <a:latin typeface="Montserrat SemiBold" pitchFamily="2" charset="-93"/>
              </a:rPr>
              <a:t>. </a:t>
            </a:r>
            <a:r>
              <a:rPr lang="en-US" dirty="0" err="1">
                <a:latin typeface="Montserrat SemiBold" pitchFamily="2" charset="-93"/>
              </a:rPr>
              <a:t>Có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thể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vẽ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sơ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đồ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điện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tim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để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phát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hiện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thêm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nhiều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bệnh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khác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liên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quan</a:t>
            </a:r>
            <a:r>
              <a:rPr lang="en-US" dirty="0">
                <a:latin typeface="Montserrat SemiBold" pitchFamily="2" charset="-93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Montserrat SemiBold" pitchFamily="2" charset="-93"/>
              </a:rPr>
              <a:t>Kết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hợp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thiết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kế</a:t>
            </a:r>
            <a:r>
              <a:rPr lang="en-US" dirty="0">
                <a:latin typeface="Montserrat SemiBold" pitchFamily="2" charset="-93"/>
              </a:rPr>
              <a:t> web </a:t>
            </a:r>
            <a:r>
              <a:rPr lang="en-US" dirty="0" err="1">
                <a:latin typeface="Montserrat SemiBold" pitchFamily="2" charset="-93"/>
              </a:rPr>
              <a:t>hoặc</a:t>
            </a:r>
            <a:r>
              <a:rPr lang="en-US" dirty="0">
                <a:latin typeface="Montserrat SemiBold" pitchFamily="2" charset="-93"/>
              </a:rPr>
              <a:t> mobile app </a:t>
            </a:r>
            <a:r>
              <a:rPr lang="en-US" dirty="0" err="1">
                <a:latin typeface="Montserrat SemiBold" pitchFamily="2" charset="-93"/>
              </a:rPr>
              <a:t>để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người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dùng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dễ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dàng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quan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sát</a:t>
            </a:r>
            <a:endParaRPr lang="en-US" dirty="0">
              <a:latin typeface="Montserrat SemiBold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52425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9">
            <a:extLst>
              <a:ext uri="{FF2B5EF4-FFF2-40B4-BE49-F238E27FC236}">
                <a16:creationId xmlns:a16="http://schemas.microsoft.com/office/drawing/2014/main" id="{F48F434C-1D37-DF23-6B9C-BC6BD323C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551837"/>
            <a:ext cx="65532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b="1" dirty="0">
                <a:solidFill>
                  <a:srgbClr val="3376C7"/>
                </a:solidFill>
                <a:latin typeface="Arial" panose="020B0604020202020204" pitchFamily="34" charset="0"/>
              </a:rPr>
              <a:t>CẢM ƠN</a:t>
            </a:r>
            <a:r>
              <a:rPr lang="vi-VN" altLang="en-US" sz="5400" b="1" dirty="0">
                <a:solidFill>
                  <a:srgbClr val="3376C7"/>
                </a:solidFill>
                <a:latin typeface="Arial" panose="020B0604020202020204" pitchFamily="34" charset="0"/>
              </a:rPr>
              <a:t> THẦY</a:t>
            </a:r>
            <a:endParaRPr lang="en-US" altLang="en-US" sz="5400" b="1" dirty="0">
              <a:solidFill>
                <a:srgbClr val="3376C7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vi-VN" altLang="en-US" sz="5400" b="1" dirty="0">
                <a:solidFill>
                  <a:srgbClr val="3376C7"/>
                </a:solidFill>
                <a:latin typeface="Arial" panose="020B0604020202020204" pitchFamily="34" charset="0"/>
              </a:rPr>
              <a:t>ĐÃ LẮNG NGHE!</a:t>
            </a:r>
            <a:endParaRPr lang="en-US" altLang="en-US" sz="5400" b="1" dirty="0">
              <a:solidFill>
                <a:srgbClr val="3376C7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6FF386B-31BB-82B4-C8D1-8576447D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7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1.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Giới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thiệu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tổng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quan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D5803-CC09-EDC3-2C73-D82AF3D4BD84}"/>
              </a:ext>
            </a:extLst>
          </p:cNvPr>
          <p:cNvSpPr txBox="1"/>
          <p:nvPr/>
        </p:nvSpPr>
        <p:spPr>
          <a:xfrm>
            <a:off x="657002" y="1174995"/>
            <a:ext cx="5438998" cy="4442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14375" algn="just">
              <a:lnSpc>
                <a:spcPct val="200000"/>
              </a:lnSpc>
            </a:pPr>
            <a:r>
              <a:rPr lang="en-US" dirty="0" err="1">
                <a:latin typeface="Montserrat SemiBold" pitchFamily="2" charset="-93"/>
              </a:rPr>
              <a:t>Sức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khoẻ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là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một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yếu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tố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đóng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vai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trò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quan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trọng</a:t>
            </a:r>
            <a:r>
              <a:rPr lang="en-US" dirty="0">
                <a:latin typeface="Montserrat SemiBold" pitchFamily="2" charset="-93"/>
              </a:rPr>
              <a:t>, </a:t>
            </a:r>
            <a:r>
              <a:rPr lang="en-US" dirty="0" err="1">
                <a:latin typeface="Montserrat SemiBold" pitchFamily="2" charset="-93"/>
              </a:rPr>
              <a:t>là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cơ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sở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để</a:t>
            </a:r>
            <a:r>
              <a:rPr lang="en-US" dirty="0">
                <a:latin typeface="Montserrat SemiBold" pitchFamily="2" charset="-93"/>
              </a:rPr>
              <a:t> con </a:t>
            </a:r>
            <a:r>
              <a:rPr lang="en-US" dirty="0" err="1">
                <a:latin typeface="Montserrat SemiBold" pitchFamily="2" charset="-93"/>
              </a:rPr>
              <a:t>người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có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thể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làm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mọi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việc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hằng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ngày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trong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cuộc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sống</a:t>
            </a:r>
            <a:r>
              <a:rPr lang="en-US" dirty="0">
                <a:latin typeface="Montserrat SemiBold" pitchFamily="2" charset="-93"/>
              </a:rPr>
              <a:t>.</a:t>
            </a:r>
          </a:p>
          <a:p>
            <a:pPr indent="714375" algn="just">
              <a:lnSpc>
                <a:spcPct val="200000"/>
              </a:lnSpc>
            </a:pPr>
            <a:r>
              <a:rPr lang="en-US" dirty="0" err="1">
                <a:latin typeface="Montserrat SemiBold" pitchFamily="2" charset="-93"/>
              </a:rPr>
              <a:t>Đề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tài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tập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trung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vào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lĩnh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vực</a:t>
            </a:r>
            <a:r>
              <a:rPr lang="en-US" dirty="0">
                <a:latin typeface="Montserrat SemiBold" pitchFamily="2" charset="-93"/>
              </a:rPr>
              <a:t> y </a:t>
            </a:r>
            <a:r>
              <a:rPr lang="en-US" dirty="0" err="1">
                <a:latin typeface="Montserrat SemiBold" pitchFamily="2" charset="-93"/>
              </a:rPr>
              <a:t>tế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cụ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thể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là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đo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nhịp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tim.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Người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dùng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có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thể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sử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dụng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để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phân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tích</a:t>
            </a:r>
            <a:r>
              <a:rPr lang="en-US" dirty="0">
                <a:latin typeface="Montserrat SemiBold" pitchFamily="2" charset="-93"/>
              </a:rPr>
              <a:t>, </a:t>
            </a:r>
            <a:r>
              <a:rPr lang="en-US" dirty="0" err="1">
                <a:latin typeface="Montserrat SemiBold" pitchFamily="2" charset="-93"/>
              </a:rPr>
              <a:t>chuẩn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đoán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một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số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vấn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đề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về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tim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mạch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hoặc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độ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bão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hoà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oxi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trong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máu</a:t>
            </a:r>
            <a:endParaRPr lang="en-US" dirty="0">
              <a:latin typeface="Montserrat SemiBold" pitchFamily="2" charset="-93"/>
            </a:endParaRPr>
          </a:p>
        </p:txBody>
      </p:sp>
      <p:pic>
        <p:nvPicPr>
          <p:cNvPr id="1026" name="Picture 2" descr="5 yếu tố ảnh hưởng sức khỏe và cách phòng tránh">
            <a:extLst>
              <a:ext uri="{FF2B5EF4-FFF2-40B4-BE49-F238E27FC236}">
                <a16:creationId xmlns:a16="http://schemas.microsoft.com/office/drawing/2014/main" id="{DADBF6C1-C0EC-C880-F088-EB89D7C3E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67" y="1196464"/>
            <a:ext cx="5381105" cy="403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84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2.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Nhiệm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vụ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đề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tài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FABA58-BBD8-1D31-AD63-4DF415AF95E8}"/>
              </a:ext>
            </a:extLst>
          </p:cNvPr>
          <p:cNvSpPr/>
          <p:nvPr/>
        </p:nvSpPr>
        <p:spPr>
          <a:xfrm>
            <a:off x="2497138" y="5197475"/>
            <a:ext cx="7942262" cy="4556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0BCB5C-01CD-A482-66BB-1D7C6962FC6E}"/>
              </a:ext>
            </a:extLst>
          </p:cNvPr>
          <p:cNvSpPr/>
          <p:nvPr/>
        </p:nvSpPr>
        <p:spPr>
          <a:xfrm>
            <a:off x="2497138" y="4392613"/>
            <a:ext cx="7942262" cy="42227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6850F6-5A01-48A3-2CA6-AA25C1061B14}"/>
              </a:ext>
            </a:extLst>
          </p:cNvPr>
          <p:cNvSpPr/>
          <p:nvPr/>
        </p:nvSpPr>
        <p:spPr>
          <a:xfrm>
            <a:off x="2497138" y="3671888"/>
            <a:ext cx="7938116" cy="40163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2E34204-4597-F25D-828A-A70460F29AB9}"/>
              </a:ext>
            </a:extLst>
          </p:cNvPr>
          <p:cNvSpPr/>
          <p:nvPr/>
        </p:nvSpPr>
        <p:spPr>
          <a:xfrm>
            <a:off x="2497138" y="2898775"/>
            <a:ext cx="7942262" cy="42227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DF2558-4E3D-3332-A53C-566B8E9C9390}"/>
              </a:ext>
            </a:extLst>
          </p:cNvPr>
          <p:cNvSpPr/>
          <p:nvPr/>
        </p:nvSpPr>
        <p:spPr>
          <a:xfrm>
            <a:off x="2497138" y="2182813"/>
            <a:ext cx="7942262" cy="42386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C5207D-50E2-ED4B-089D-B5FC3F812F9B}"/>
              </a:ext>
            </a:extLst>
          </p:cNvPr>
          <p:cNvSpPr/>
          <p:nvPr/>
        </p:nvSpPr>
        <p:spPr>
          <a:xfrm>
            <a:off x="2514600" y="1409700"/>
            <a:ext cx="7920654" cy="4460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329A15-F73B-0FF0-4683-29BC70B99F49}"/>
              </a:ext>
            </a:extLst>
          </p:cNvPr>
          <p:cNvSpPr/>
          <p:nvPr/>
        </p:nvSpPr>
        <p:spPr>
          <a:xfrm>
            <a:off x="228600" y="2595047"/>
            <a:ext cx="1752600" cy="171966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sz="2000" b="1" dirty="0">
                <a:latin typeface="Montserrat Black" pitchFamily="2" charset="-93"/>
              </a:rPr>
              <a:t>Nội dung</a:t>
            </a:r>
            <a:endParaRPr lang="en-US" sz="2000" b="1" dirty="0">
              <a:latin typeface="Montserrat Black" pitchFamily="2" charset="-9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3F2DE-A4B1-C762-EDA4-7E243A924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387475"/>
            <a:ext cx="6096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vi-VN" altLang="en-US" dirty="0"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nguyên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81D3D-B8AB-A38D-81FD-8913CA10D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27263"/>
            <a:ext cx="6248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en-US" dirty="0"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vi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ngoại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vi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vi-VN" altLang="en-US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39776-D20C-D11D-37B2-5BD2CA627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955925"/>
            <a:ext cx="518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en-US">
                <a:ea typeface="Calibri" panose="020F0502020204030204" pitchFamily="34" charset="0"/>
                <a:cs typeface="Arial" panose="020B0604020202020204" pitchFamily="34" charset="0"/>
              </a:rPr>
              <a:t>3.</a:t>
            </a:r>
            <a:r>
              <a:rPr lang="en-US" altLang="en-US">
                <a:ea typeface="Calibri" panose="020F0502020204030204" pitchFamily="34" charset="0"/>
                <a:cs typeface="Arial" panose="020B0604020202020204" pitchFamily="34" charset="0"/>
              </a:rPr>
              <a:t>Thiết kế mạch nguyên lý, xây dựng testboad</a:t>
            </a:r>
            <a:r>
              <a:rPr lang="vi-VN" altLang="en-US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2DBBBC-BAF9-FA26-6F49-F5444845E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685264"/>
            <a:ext cx="65858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en-US" dirty="0">
                <a:ea typeface="Calibri" panose="020F0502020204030204" pitchFamily="34" charset="0"/>
                <a:cs typeface="Arial" panose="020B0604020202020204" pitchFamily="34" charset="0"/>
              </a:rPr>
              <a:t>4.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mạch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in PCB</a:t>
            </a:r>
            <a:r>
              <a:rPr lang="vi-VN" altLang="en-US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EB7AE8-DCB4-8F22-E54A-E1FAE2FBF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357688"/>
            <a:ext cx="62484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vi-VN" altLang="en-US" dirty="0">
                <a:ea typeface="Calibri" panose="020F0502020204030204" pitchFamily="34" charset="0"/>
                <a:cs typeface="Arial" panose="020B0604020202020204" pitchFamily="34" charset="0"/>
              </a:rPr>
              <a:t>5.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Xây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dựng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giải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altLang="en-US" dirty="0">
                <a:ea typeface="Calibri" panose="020F0502020204030204" pitchFamily="34" charset="0"/>
                <a:cs typeface="Arial" panose="020B0604020202020204" pitchFamily="34" charset="0"/>
              </a:rPr>
              <a:t> STM32CubeIDE.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8CE9E-9F6E-2852-ADD1-5078E9A52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230813"/>
            <a:ext cx="5867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en-US">
                <a:ea typeface="Calibri" panose="020F0502020204030204" pitchFamily="34" charset="0"/>
                <a:cs typeface="Arial" panose="020B0604020202020204" pitchFamily="34" charset="0"/>
              </a:rPr>
              <a:t>6. </a:t>
            </a:r>
            <a:r>
              <a:rPr lang="en-US" altLang="en-US">
                <a:ea typeface="Calibri" panose="020F0502020204030204" pitchFamily="34" charset="0"/>
                <a:cs typeface="Arial" panose="020B0604020202020204" pitchFamily="34" charset="0"/>
              </a:rPr>
              <a:t>Đo đạc, đánh giá các thông số của mạch và kết luận.</a:t>
            </a:r>
            <a:endParaRPr lang="en-US" alt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D59D278B-C5D6-D8BB-D02F-14AF044F4F5B}"/>
              </a:ext>
            </a:extLst>
          </p:cNvPr>
          <p:cNvSpPr/>
          <p:nvPr/>
        </p:nvSpPr>
        <p:spPr>
          <a:xfrm>
            <a:off x="1998663" y="1600200"/>
            <a:ext cx="422275" cy="3810000"/>
          </a:xfrm>
          <a:prstGeom prst="lef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3.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Đặc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tả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hệ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thống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882DFB8E-9774-D42A-5CA9-A4291BCE7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15"/>
          <a:stretch/>
        </p:blipFill>
        <p:spPr>
          <a:xfrm>
            <a:off x="-34436" y="2028213"/>
            <a:ext cx="6362049" cy="3761057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74798C94-335C-4910-2744-4DD3D6D8F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48"/>
          <a:stretch/>
        </p:blipFill>
        <p:spPr>
          <a:xfrm>
            <a:off x="6589395" y="2028213"/>
            <a:ext cx="5353050" cy="1988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A73D7-D6F5-1B0C-EEC8-2EC0BD20BB3D}"/>
              </a:ext>
            </a:extLst>
          </p:cNvPr>
          <p:cNvSpPr txBox="1"/>
          <p:nvPr/>
        </p:nvSpPr>
        <p:spPr>
          <a:xfrm>
            <a:off x="4666211" y="5789270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 SemiBold" pitchFamily="2" charset="-93"/>
              </a:rPr>
              <a:t>Sơ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đồ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khối</a:t>
            </a:r>
            <a:r>
              <a:rPr lang="en-US" dirty="0">
                <a:latin typeface="Montserrat SemiBold" pitchFamily="2" charset="-93"/>
              </a:rPr>
              <a:t> chi </a:t>
            </a:r>
            <a:r>
              <a:rPr lang="en-US" dirty="0" err="1">
                <a:latin typeface="Montserrat SemiBold" pitchFamily="2" charset="-93"/>
              </a:rPr>
              <a:t>tiết</a:t>
            </a:r>
            <a:endParaRPr lang="en-US" dirty="0">
              <a:latin typeface="Montserrat SemiBold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42410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0195F7-0471-7856-75E6-BD320AA640D7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4.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cứng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pic>
        <p:nvPicPr>
          <p:cNvPr id="2" name="Picture 1" descr="A diagram of a circuit&#10;&#10;Description automatically generated">
            <a:extLst>
              <a:ext uri="{FF2B5EF4-FFF2-40B4-BE49-F238E27FC236}">
                <a16:creationId xmlns:a16="http://schemas.microsoft.com/office/drawing/2014/main" id="{6137ED83-3C9E-9C2D-3761-81ED31AC67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93" y="2148843"/>
            <a:ext cx="6435013" cy="3391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BF56EA-6BBF-5FBE-281D-AB8575AC10FD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4.1. </a:t>
            </a:r>
            <a:r>
              <a:rPr lang="en-US" sz="2000" dirty="0" err="1">
                <a:latin typeface="Montserrat Black" pitchFamily="2" charset="-93"/>
              </a:rPr>
              <a:t>Mạch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nguồn</a:t>
            </a:r>
            <a:r>
              <a:rPr lang="en-US" sz="2000" dirty="0">
                <a:latin typeface="Montserrat Black" pitchFamily="2" charset="-93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71FEF-664C-8EBD-AD78-6D8CB7F2CF7F}"/>
              </a:ext>
            </a:extLst>
          </p:cNvPr>
          <p:cNvSpPr txBox="1"/>
          <p:nvPr/>
        </p:nvSpPr>
        <p:spPr>
          <a:xfrm>
            <a:off x="2333104" y="5899870"/>
            <a:ext cx="752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 SemiBold" pitchFamily="2" charset="-93"/>
              </a:rPr>
              <a:t>Sơ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đồ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nguyên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lý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mạch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chuyển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đổi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cấp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nguồn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cho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hệ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thống</a:t>
            </a:r>
            <a:endParaRPr lang="en-US" dirty="0">
              <a:latin typeface="Montserrat SemiBold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256424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D743EF-B90A-D197-39A7-1F978D57C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22" y="1892183"/>
            <a:ext cx="9149156" cy="3516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680F5-C7F2-1768-0ECE-3F28AC4687D4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4.1. </a:t>
            </a:r>
            <a:r>
              <a:rPr lang="en-US" sz="2000" dirty="0" err="1">
                <a:latin typeface="Montserrat Black" pitchFamily="2" charset="-93"/>
              </a:rPr>
              <a:t>Mạch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nguồn</a:t>
            </a:r>
            <a:r>
              <a:rPr lang="en-US" sz="2000" dirty="0">
                <a:latin typeface="Montserrat Black" pitchFamily="2" charset="-93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2A033-F28B-D478-CBDE-F9ADEE0E3F79}"/>
              </a:ext>
            </a:extLst>
          </p:cNvPr>
          <p:cNvSpPr txBox="1"/>
          <p:nvPr/>
        </p:nvSpPr>
        <p:spPr>
          <a:xfrm>
            <a:off x="2333104" y="5899870"/>
            <a:ext cx="752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 SemiBold" pitchFamily="2" charset="-93"/>
              </a:rPr>
              <a:t>Sơ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đồ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nguyên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lý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mạch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nguồn</a:t>
            </a:r>
            <a:r>
              <a:rPr lang="en-US" dirty="0">
                <a:latin typeface="Montserrat SemiBold" pitchFamily="2" charset="-93"/>
              </a:rPr>
              <a:t> 3.3V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DF56F-8F4B-B39E-AB9A-CF57FA448B3E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4.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cứng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148762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680F5-C7F2-1768-0ECE-3F28AC4687D4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4.1. </a:t>
            </a:r>
            <a:r>
              <a:rPr lang="en-US" sz="2000" dirty="0" err="1">
                <a:latin typeface="Montserrat Black" pitchFamily="2" charset="-93"/>
              </a:rPr>
              <a:t>Mạch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nguồn</a:t>
            </a:r>
            <a:r>
              <a:rPr lang="en-US" sz="2000" dirty="0">
                <a:latin typeface="Montserrat Black" pitchFamily="2" charset="-93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2A033-F28B-D478-CBDE-F9ADEE0E3F79}"/>
              </a:ext>
            </a:extLst>
          </p:cNvPr>
          <p:cNvSpPr txBox="1"/>
          <p:nvPr/>
        </p:nvSpPr>
        <p:spPr>
          <a:xfrm>
            <a:off x="2333104" y="5899870"/>
            <a:ext cx="752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 SemiBold" pitchFamily="2" charset="-93"/>
              </a:rPr>
              <a:t>Sơ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đồ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nguyên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lý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mạch</a:t>
            </a:r>
            <a:r>
              <a:rPr lang="en-US" dirty="0">
                <a:latin typeface="Montserrat SemiBold" pitchFamily="2" charset="-93"/>
              </a:rPr>
              <a:t> </a:t>
            </a:r>
            <a:r>
              <a:rPr lang="en-US" dirty="0" err="1">
                <a:latin typeface="Montserrat SemiBold" pitchFamily="2" charset="-93"/>
              </a:rPr>
              <a:t>nguồn</a:t>
            </a:r>
            <a:r>
              <a:rPr lang="en-US" dirty="0">
                <a:latin typeface="Montserrat SemiBold" pitchFamily="2" charset="-93"/>
              </a:rPr>
              <a:t> 1.8V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5BDE6-D9F9-B17D-E729-900C11C37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8" y="1958653"/>
            <a:ext cx="7007220" cy="3668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375EBD-4546-39D8-018A-9451C4535D1B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4.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cứng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414053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F4A2E-9637-2B93-5C5F-550005676D9B}"/>
              </a:ext>
            </a:extLst>
          </p:cNvPr>
          <p:cNvCxnSpPr>
            <a:cxnSpLocks/>
          </p:cNvCxnSpPr>
          <p:nvPr/>
        </p:nvCxnSpPr>
        <p:spPr>
          <a:xfrm>
            <a:off x="657003" y="1068730"/>
            <a:ext cx="7666115" cy="0"/>
          </a:xfrm>
          <a:prstGeom prst="line">
            <a:avLst/>
          </a:prstGeom>
          <a:ln w="28575">
            <a:solidFill>
              <a:srgbClr val="0149A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2C65108-3182-EE5F-D0BD-0FEA862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" b="98413" l="3467" r="97532">
                        <a14:foregroundMark x1="45241" y1="14345" x2="30024" y2="34979"/>
                        <a14:foregroundMark x1="37250" y1="13110" x2="52350" y2="32569"/>
                        <a14:foregroundMark x1="52350" y1="32569" x2="58284" y2="35567"/>
                        <a14:foregroundMark x1="47885" y1="9700" x2="35958" y2="20929"/>
                        <a14:foregroundMark x1="35958" y1="20929" x2="34900" y2="32804"/>
                        <a14:foregroundMark x1="34900" y1="32804" x2="53702" y2="18871"/>
                        <a14:foregroundMark x1="53702" y1="18871" x2="44888" y2="9112"/>
                        <a14:foregroundMark x1="44888" y1="9112" x2="41657" y2="11523"/>
                        <a14:foregroundMark x1="58108" y1="10112" x2="38719" y2="10053"/>
                        <a14:foregroundMark x1="38719" y1="10053" x2="31669" y2="21517"/>
                        <a14:foregroundMark x1="31669" y1="21517" x2="49412" y2="24280"/>
                        <a14:foregroundMark x1="49412" y1="24280" x2="52879" y2="12816"/>
                        <a14:foregroundMark x1="52879" y1="12816" x2="44888" y2="10347"/>
                        <a14:foregroundMark x1="58696" y1="11699" x2="57521" y2="22986"/>
                        <a14:foregroundMark x1="57521" y1="22986" x2="60870" y2="34509"/>
                        <a14:foregroundMark x1="60870" y1="34509" x2="72444" y2="33275"/>
                        <a14:foregroundMark x1="72444" y1="33275" x2="70388" y2="18401"/>
                        <a14:foregroundMark x1="70388" y1="18401" x2="59929" y2="8583"/>
                        <a14:foregroundMark x1="59929" y1="8583" x2="53702" y2="8289"/>
                        <a14:foregroundMark x1="51469" y1="4879" x2="48472" y2="4703"/>
                        <a14:foregroundMark x1="46063" y1="2528" x2="36369" y2="17343"/>
                        <a14:foregroundMark x1="36369" y1="17343" x2="37838" y2="27160"/>
                        <a14:foregroundMark x1="37838" y1="27160" x2="53290" y2="18166"/>
                        <a14:foregroundMark x1="53290" y1="18166" x2="36604" y2="11405"/>
                        <a14:foregroundMark x1="36604" y1="11405" x2="35840" y2="12111"/>
                        <a14:foregroundMark x1="49471" y1="4879" x2="47885" y2="4879"/>
                        <a14:foregroundMark x1="49882" y1="13345" x2="42714" y2="23104"/>
                        <a14:foregroundMark x1="42714" y1="23104" x2="35018" y2="54674"/>
                        <a14:foregroundMark x1="35018" y1="54674" x2="58284" y2="60729"/>
                        <a14:foregroundMark x1="58284" y1="60729" x2="51469" y2="30218"/>
                        <a14:foregroundMark x1="51469" y1="30218" x2="40834" y2="27748"/>
                        <a14:foregroundMark x1="51645" y1="8289" x2="48884" y2="23398"/>
                        <a14:foregroundMark x1="48884" y1="23398" x2="48942" y2="12052"/>
                        <a14:foregroundMark x1="48942" y1="12052" x2="45065" y2="7701"/>
                        <a14:foregroundMark x1="49060" y1="4879" x2="44066" y2="9289"/>
                        <a14:foregroundMark x1="47474" y1="4703" x2="45887" y2="3527"/>
                        <a14:foregroundMark x1="50059" y1="1881" x2="48237" y2="2704"/>
                        <a14:foregroundMark x1="48237" y1="2116" x2="32550" y2="18695"/>
                        <a14:foregroundMark x1="32550" y1="18695" x2="24378" y2="38654"/>
                        <a14:foregroundMark x1="23292" y1="42673" x2="21328" y2="55673"/>
                        <a14:foregroundMark x1="21328" y1="55673" x2="13984" y2="66373"/>
                        <a14:foregroundMark x1="13984" y1="66373" x2="21680" y2="79835"/>
                        <a14:foregroundMark x1="21680" y1="79835" x2="32844" y2="75838"/>
                        <a14:foregroundMark x1="32844" y1="75838" x2="32432" y2="74074"/>
                        <a14:foregroundMark x1="45887" y1="18107" x2="36428" y2="24397"/>
                        <a14:foregroundMark x1="36428" y1="24397" x2="36428" y2="42975"/>
                        <a14:foregroundMark x1="36428" y1="42975" x2="52409" y2="23574"/>
                        <a14:foregroundMark x1="52409" y1="23574" x2="43831" y2="21928"/>
                        <a14:foregroundMark x1="51293" y1="4703" x2="50235" y2="18871"/>
                        <a14:foregroundMark x1="50235" y1="18871" x2="53937" y2="9053"/>
                        <a14:foregroundMark x1="53937" y1="9053" x2="50294" y2="6114"/>
                        <a14:foregroundMark x1="48237" y1="3880" x2="44536" y2="15403"/>
                        <a14:foregroundMark x1="44536" y1="15403" x2="48355" y2="6820"/>
                        <a14:foregroundMark x1="48355" y1="6820" x2="47650" y2="4527"/>
                        <a14:foregroundMark x1="50294" y1="6114" x2="49882" y2="5703"/>
                        <a14:foregroundMark x1="46651" y1="12522" x2="38543" y2="36861"/>
                        <a14:foregroundMark x1="38543" y1="36861" x2="65159" y2="31099"/>
                        <a14:foregroundMark x1="65159" y1="31099" x2="58754" y2="13345"/>
                        <a14:foregroundMark x1="58754" y1="13345" x2="54700" y2="11699"/>
                        <a14:foregroundMark x1="51058" y1="3292" x2="33255" y2="51029"/>
                        <a14:foregroundMark x1="33255" y1="51029" x2="12926" y2="60788"/>
                        <a14:foregroundMark x1="12926" y1="60788" x2="12338" y2="72957"/>
                        <a14:foregroundMark x1="12338" y1="72957" x2="19800" y2="79777"/>
                        <a14:foregroundMark x1="19800" y1="79777" x2="21445" y2="77837"/>
                        <a14:foregroundMark x1="44653" y1="4292" x2="42832" y2="4703"/>
                        <a14:foregroundMark x1="47885" y1="13345" x2="46005" y2="23339"/>
                        <a14:foregroundMark x1="46005" y1="23339" x2="48590" y2="33510"/>
                        <a14:foregroundMark x1="48590" y1="33510" x2="49647" y2="30982"/>
                        <a14:foregroundMark x1="39659" y1="22340" x2="35958" y2="31276"/>
                        <a14:foregroundMark x1="35958" y1="31276" x2="43478" y2="5232"/>
                        <a14:foregroundMark x1="43478" y1="5232" x2="39659" y2="7525"/>
                        <a14:foregroundMark x1="57286" y1="28160" x2="84900" y2="76778"/>
                        <a14:foregroundMark x1="84900" y1="76778" x2="71974" y2="92710"/>
                        <a14:foregroundMark x1="71974" y1="92710" x2="45065" y2="86479"/>
                        <a14:foregroundMark x1="45065" y1="86479" x2="33490" y2="87419"/>
                        <a14:foregroundMark x1="33490" y1="87419" x2="24912" y2="84009"/>
                        <a14:foregroundMark x1="24912" y1="84009" x2="11163" y2="67372"/>
                        <a14:foregroundMark x1="11163" y1="67372" x2="9342" y2="55732"/>
                        <a14:foregroundMark x1="9342" y1="55732" x2="12632" y2="54027"/>
                        <a14:foregroundMark x1="9401" y1="56614" x2="4818" y2="75485"/>
                        <a14:foregroundMark x1="4818" y1="75485" x2="7462" y2="85420"/>
                        <a14:foregroundMark x1="7462" y1="85420" x2="16040" y2="92769"/>
                        <a14:foregroundMark x1="16040" y1="92769" x2="29495" y2="94415"/>
                        <a14:foregroundMark x1="29495" y1="94415" x2="31669" y2="94121"/>
                        <a14:foregroundMark x1="4172" y1="58201" x2="4583" y2="57613"/>
                        <a14:foregroundMark x1="5405" y1="56437" x2="3584" y2="86067"/>
                        <a14:foregroundMark x1="24853" y1="98295" x2="24853" y2="98295"/>
                        <a14:foregroundMark x1="27438" y1="97296" x2="27438" y2="97296"/>
                        <a14:foregroundMark x1="72327" y1="98530" x2="72327" y2="98530"/>
                        <a14:foregroundMark x1="95535" y1="75426" x2="95535" y2="75426"/>
                        <a14:foregroundMark x1="80494" y1="47384" x2="80494" y2="47384"/>
                        <a14:foregroundMark x1="74501" y1="34156" x2="74501" y2="34156"/>
                        <a14:foregroundMark x1="74501" y1="38566" x2="74501" y2="38566"/>
                        <a14:foregroundMark x1="81492" y1="47795" x2="81492" y2="47795"/>
                        <a14:foregroundMark x1="87544" y1="50794" x2="87544" y2="50794"/>
                        <a14:foregroundMark x1="97532" y1="61434" x2="97532" y2="61434"/>
                        <a14:foregroundMark x1="40482" y1="8524" x2="40482" y2="8524"/>
                        <a14:foregroundMark x1="40834" y1="8113" x2="40834" y2="8113"/>
                        <a14:foregroundMark x1="41069" y1="8113" x2="41069" y2="8113"/>
                        <a14:foregroundMark x1="41069" y1="8113" x2="41069" y2="8113"/>
                        <a14:foregroundMark x1="41069" y1="8113" x2="41069" y2="8113"/>
                        <a14:foregroundMark x1="24089" y1="42798" x2="23032" y2="42857"/>
                        <a14:foregroundMark x1="22092" y1="43151" x2="24148" y2="42446"/>
                        <a14:foregroundMark x1="40717" y1="24456" x2="46651" y2="29512"/>
                        <a14:foregroundMark x1="48120" y1="19636" x2="48120" y2="19636"/>
                        <a14:foregroundMark x1="40188" y1="18342" x2="39600" y2="20341"/>
                        <a14:foregroundMark x1="46475" y1="18636" x2="48237" y2="21282"/>
                        <a14:foregroundMark x1="45593" y1="29336" x2="46769" y2="30629"/>
                        <a14:foregroundMark x1="37427" y1="16226" x2="38602" y2="17989"/>
                        <a14:foregroundMark x1="41069" y1="8348" x2="41304" y2="8583"/>
                        <a14:foregroundMark x1="40893" y1="7760" x2="41304" y2="8172"/>
                        <a14:foregroundMark x1="40504" y1="5959" x2="41069" y2="5703"/>
                        <a14:backgroundMark x1="38249" y1="6526" x2="38249" y2="6526"/>
                        <a14:backgroundMark x1="23443" y1="40388" x2="23443" y2="40388"/>
                        <a14:backgroundMark x1="23619" y1="41211" x2="23619" y2="41211"/>
                        <a14:backgroundMark x1="23619" y1="41211" x2="23619" y2="41387"/>
                        <a14:backgroundMark x1="23619" y1="39212" x2="23489" y2="41765"/>
                        <a14:backgroundMark x1="23854" y1="38683" x2="23913" y2="39741"/>
                        <a14:backgroundMark x1="38543" y1="5526" x2="39424" y2="5409"/>
                        <a14:backgroundMark x1="39013" y1="3292" x2="39248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4" y="45937"/>
            <a:ext cx="917068" cy="916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680F5-C7F2-1768-0ECE-3F28AC4687D4}"/>
              </a:ext>
            </a:extLst>
          </p:cNvPr>
          <p:cNvSpPr txBox="1"/>
          <p:nvPr/>
        </p:nvSpPr>
        <p:spPr>
          <a:xfrm>
            <a:off x="657002" y="1068730"/>
            <a:ext cx="5438998" cy="6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Montserrat Black" pitchFamily="2" charset="-93"/>
              </a:rPr>
              <a:t>4.2. </a:t>
            </a:r>
            <a:r>
              <a:rPr lang="en-US" sz="2000" dirty="0" err="1">
                <a:latin typeface="Montserrat Black" pitchFamily="2" charset="-93"/>
              </a:rPr>
              <a:t>Khối</a:t>
            </a:r>
            <a:r>
              <a:rPr lang="en-US" sz="2000" dirty="0">
                <a:latin typeface="Montserrat Black" pitchFamily="2" charset="-93"/>
              </a:rPr>
              <a:t> vi </a:t>
            </a:r>
            <a:r>
              <a:rPr lang="en-US" sz="2000" dirty="0" err="1">
                <a:latin typeface="Montserrat Black" pitchFamily="2" charset="-93"/>
              </a:rPr>
              <a:t>điều</a:t>
            </a:r>
            <a:r>
              <a:rPr lang="en-US" sz="2000" dirty="0">
                <a:latin typeface="Montserrat Black" pitchFamily="2" charset="-93"/>
              </a:rPr>
              <a:t> </a:t>
            </a:r>
            <a:r>
              <a:rPr lang="en-US" sz="2000" dirty="0" err="1">
                <a:latin typeface="Montserrat Black" pitchFamily="2" charset="-93"/>
              </a:rPr>
              <a:t>khiển</a:t>
            </a:r>
            <a:endParaRPr lang="en-US" sz="2000" dirty="0">
              <a:latin typeface="Montserrat Black" pitchFamily="2" charset="-9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82800-EBC3-6367-570C-DD6F08A5A30C}"/>
              </a:ext>
            </a:extLst>
          </p:cNvPr>
          <p:cNvSpPr txBox="1"/>
          <p:nvPr/>
        </p:nvSpPr>
        <p:spPr>
          <a:xfrm>
            <a:off x="657002" y="316135"/>
            <a:ext cx="86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4.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Thiết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kế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phần</a:t>
            </a:r>
            <a:r>
              <a:rPr lang="en-US" sz="3600" dirty="0">
                <a:solidFill>
                  <a:srgbClr val="0149AA"/>
                </a:solidFill>
                <a:latin typeface="Montserrat Black" pitchFamily="2" charset="-93"/>
              </a:rPr>
              <a:t> </a:t>
            </a:r>
            <a:r>
              <a:rPr lang="en-US" sz="3600" dirty="0" err="1">
                <a:solidFill>
                  <a:srgbClr val="0149AA"/>
                </a:solidFill>
                <a:latin typeface="Montserrat Black" pitchFamily="2" charset="-93"/>
              </a:rPr>
              <a:t>cứng</a:t>
            </a:r>
            <a:endParaRPr lang="vi-VN" sz="3600" dirty="0">
              <a:solidFill>
                <a:srgbClr val="0149AA"/>
              </a:solidFill>
              <a:latin typeface="Montserrat Black" pitchFamily="2" charset="-93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13BC6B0-80C2-FC64-7AF9-08B08C0EF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356315"/>
              </p:ext>
            </p:extLst>
          </p:nvPr>
        </p:nvGraphicFramePr>
        <p:xfrm>
          <a:off x="657002" y="2028097"/>
          <a:ext cx="5544274" cy="4066221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592456">
                  <a:extLst>
                    <a:ext uri="{9D8B030D-6E8A-4147-A177-3AD203B41FA5}">
                      <a16:colId xmlns:a16="http://schemas.microsoft.com/office/drawing/2014/main" val="259399145"/>
                    </a:ext>
                  </a:extLst>
                </a:gridCol>
                <a:gridCol w="2951818">
                  <a:extLst>
                    <a:ext uri="{9D8B030D-6E8A-4147-A177-3AD203B41FA5}">
                      <a16:colId xmlns:a16="http://schemas.microsoft.com/office/drawing/2014/main" val="746157431"/>
                    </a:ext>
                  </a:extLst>
                </a:gridCol>
              </a:tblGrid>
              <a:tr h="579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 dirty="0">
                          <a:effectLst/>
                        </a:rPr>
                        <a:t>Thuộc tính</a:t>
                      </a:r>
                      <a:endParaRPr lang="en-US" sz="1800" dirty="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>
                          <a:effectLst/>
                        </a:rPr>
                        <a:t>Giá trị</a:t>
                      </a:r>
                      <a:endParaRPr lang="en-US" sz="180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18971982"/>
                  </a:ext>
                </a:extLst>
              </a:tr>
              <a:tr h="5536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Họ</a:t>
                      </a:r>
                      <a:r>
                        <a:rPr lang="en-US" sz="1800" dirty="0">
                          <a:effectLst/>
                        </a:rPr>
                        <a:t> IC</a:t>
                      </a:r>
                      <a:endParaRPr lang="en-US" sz="1800" dirty="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ARM Cortex M3</a:t>
                      </a:r>
                      <a:endParaRPr lang="en-US" sz="1800" dirty="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2414476"/>
                  </a:ext>
                </a:extLst>
              </a:tr>
              <a:tr h="579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Tần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số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hoạt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động</a:t>
                      </a:r>
                      <a:endParaRPr lang="en-US" sz="1800" dirty="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72MHz</a:t>
                      </a:r>
                      <a:endParaRPr lang="en-US" sz="1800" dirty="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35936836"/>
                  </a:ext>
                </a:extLst>
              </a:tr>
              <a:tr h="993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Giao </a:t>
                      </a:r>
                      <a:r>
                        <a:rPr lang="en-US" sz="1800" dirty="0" err="1">
                          <a:effectLst/>
                        </a:rPr>
                        <a:t>tiếp</a:t>
                      </a:r>
                      <a:endParaRPr lang="en-US" sz="1800" dirty="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CANbus</a:t>
                      </a:r>
                      <a:r>
                        <a:rPr lang="en-US" sz="1800" dirty="0">
                          <a:effectLst/>
                        </a:rPr>
                        <a:t>, I2C, IrDA, </a:t>
                      </a:r>
                      <a:r>
                        <a:rPr lang="en-US" sz="1800" dirty="0" err="1">
                          <a:effectLst/>
                        </a:rPr>
                        <a:t>LINbus</a:t>
                      </a:r>
                      <a:r>
                        <a:rPr lang="en-US" sz="1800" dirty="0">
                          <a:effectLst/>
                        </a:rPr>
                        <a:t>, SPI, UART/USART, USB</a:t>
                      </a:r>
                      <a:endParaRPr lang="en-US" sz="1800" dirty="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61747980"/>
                  </a:ext>
                </a:extLst>
              </a:tr>
              <a:tr h="579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Điện áp cấp</a:t>
                      </a:r>
                      <a:endParaRPr lang="en-US" sz="180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 V ~ 3.6 V</a:t>
                      </a:r>
                      <a:endParaRPr lang="en-US" sz="1800" dirty="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17861255"/>
                  </a:ext>
                </a:extLst>
              </a:tr>
              <a:tr h="579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Bộ nhớ</a:t>
                      </a:r>
                      <a:endParaRPr lang="en-US" sz="180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64K Byte Flash, 20K Byte SRAM</a:t>
                      </a:r>
                      <a:endParaRPr lang="en-US" sz="1800" dirty="0">
                        <a:effectLst/>
                        <a:latin typeface="Montserrat SemiBold" pitchFamily="2" charset="-93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5722511"/>
                  </a:ext>
                </a:extLst>
              </a:tr>
            </a:tbl>
          </a:graphicData>
        </a:graphic>
      </p:graphicFrame>
      <p:sp>
        <p:nvSpPr>
          <p:cNvPr id="15" name="AutoShape 2" descr="STM32F103C8T6 LQFP48 Điện Tử 360(E360)">
            <a:extLst>
              <a:ext uri="{FF2B5EF4-FFF2-40B4-BE49-F238E27FC236}">
                <a16:creationId xmlns:a16="http://schemas.microsoft.com/office/drawing/2014/main" id="{E7DDFD8E-0222-1782-DE5E-89738A05BE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STM32F103C8T6 LQFP48 Điện Tử 360(E360)">
            <a:extLst>
              <a:ext uri="{FF2B5EF4-FFF2-40B4-BE49-F238E27FC236}">
                <a16:creationId xmlns:a16="http://schemas.microsoft.com/office/drawing/2014/main" id="{B39D4A9D-4828-E317-C399-6F1D2749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16" y="1824128"/>
            <a:ext cx="4474157" cy="44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904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887</Words>
  <Application>Microsoft Office PowerPoint</Application>
  <PresentationFormat>Widescreen</PresentationFormat>
  <Paragraphs>116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Montserrat Black</vt:lpstr>
      <vt:lpstr>Montserrat ExtraBold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Tuấn Thành Lê</dc:creator>
  <cp:lastModifiedBy>Tuấn Thành Lê</cp:lastModifiedBy>
  <cp:revision>2</cp:revision>
  <dcterms:created xsi:type="dcterms:W3CDTF">2024-09-24T02:54:58Z</dcterms:created>
  <dcterms:modified xsi:type="dcterms:W3CDTF">2024-09-25T07:42:56Z</dcterms:modified>
</cp:coreProperties>
</file>